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6" r:id="rId1"/>
  </p:sldMasterIdLst>
  <p:notesMasterIdLst>
    <p:notesMasterId r:id="rId21"/>
  </p:notesMasterIdLst>
  <p:handoutMasterIdLst>
    <p:handoutMasterId r:id="rId22"/>
  </p:handoutMasterIdLst>
  <p:sldIdLst>
    <p:sldId id="257" r:id="rId2"/>
    <p:sldId id="1480" r:id="rId3"/>
    <p:sldId id="1481" r:id="rId4"/>
    <p:sldId id="1477" r:id="rId5"/>
    <p:sldId id="1466" r:id="rId6"/>
    <p:sldId id="1461" r:id="rId7"/>
    <p:sldId id="1465" r:id="rId8"/>
    <p:sldId id="1467" r:id="rId9"/>
    <p:sldId id="1470" r:id="rId10"/>
    <p:sldId id="1471" r:id="rId11"/>
    <p:sldId id="1475" r:id="rId12"/>
    <p:sldId id="1485" r:id="rId13"/>
    <p:sldId id="1479" r:id="rId14"/>
    <p:sldId id="1476" r:id="rId15"/>
    <p:sldId id="1482" r:id="rId16"/>
    <p:sldId id="1484" r:id="rId17"/>
    <p:sldId id="1483" r:id="rId18"/>
    <p:sldId id="1487" r:id="rId19"/>
    <p:sldId id="1457" r:id="rId2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Hind Light" charset="0"/>
        <a:ea typeface="ＭＳ Ｐゴシック" charset="-128"/>
        <a:cs typeface="+mn-cs"/>
      </a:defRPr>
    </a:lvl1pPr>
    <a:lvl2pPr marL="457200" algn="l" rtl="0" fontAlgn="base">
      <a:spcBef>
        <a:spcPct val="0"/>
      </a:spcBef>
      <a:spcAft>
        <a:spcPct val="0"/>
      </a:spcAft>
      <a:defRPr kern="1200">
        <a:solidFill>
          <a:schemeClr val="tx1"/>
        </a:solidFill>
        <a:latin typeface="Hind Light" charset="0"/>
        <a:ea typeface="ＭＳ Ｐゴシック" charset="-128"/>
        <a:cs typeface="+mn-cs"/>
      </a:defRPr>
    </a:lvl2pPr>
    <a:lvl3pPr marL="914400" algn="l" rtl="0" fontAlgn="base">
      <a:spcBef>
        <a:spcPct val="0"/>
      </a:spcBef>
      <a:spcAft>
        <a:spcPct val="0"/>
      </a:spcAft>
      <a:defRPr kern="1200">
        <a:solidFill>
          <a:schemeClr val="tx1"/>
        </a:solidFill>
        <a:latin typeface="Hind Light" charset="0"/>
        <a:ea typeface="ＭＳ Ｐゴシック" charset="-128"/>
        <a:cs typeface="+mn-cs"/>
      </a:defRPr>
    </a:lvl3pPr>
    <a:lvl4pPr marL="1371600" algn="l" rtl="0" fontAlgn="base">
      <a:spcBef>
        <a:spcPct val="0"/>
      </a:spcBef>
      <a:spcAft>
        <a:spcPct val="0"/>
      </a:spcAft>
      <a:defRPr kern="1200">
        <a:solidFill>
          <a:schemeClr val="tx1"/>
        </a:solidFill>
        <a:latin typeface="Hind Light" charset="0"/>
        <a:ea typeface="ＭＳ Ｐゴシック" charset="-128"/>
        <a:cs typeface="+mn-cs"/>
      </a:defRPr>
    </a:lvl4pPr>
    <a:lvl5pPr marL="1828800" algn="l" rtl="0" fontAlgn="base">
      <a:spcBef>
        <a:spcPct val="0"/>
      </a:spcBef>
      <a:spcAft>
        <a:spcPct val="0"/>
      </a:spcAft>
      <a:defRPr kern="1200">
        <a:solidFill>
          <a:schemeClr val="tx1"/>
        </a:solidFill>
        <a:latin typeface="Hind Light" charset="0"/>
        <a:ea typeface="ＭＳ Ｐゴシック" charset="-128"/>
        <a:cs typeface="+mn-cs"/>
      </a:defRPr>
    </a:lvl5pPr>
    <a:lvl6pPr marL="2286000" algn="l" defTabSz="914400" rtl="0" eaLnBrk="1" latinLnBrk="0" hangingPunct="1">
      <a:defRPr kern="1200">
        <a:solidFill>
          <a:schemeClr val="tx1"/>
        </a:solidFill>
        <a:latin typeface="Hind Light" charset="0"/>
        <a:ea typeface="ＭＳ Ｐゴシック" charset="-128"/>
        <a:cs typeface="+mn-cs"/>
      </a:defRPr>
    </a:lvl6pPr>
    <a:lvl7pPr marL="2743200" algn="l" defTabSz="914400" rtl="0" eaLnBrk="1" latinLnBrk="0" hangingPunct="1">
      <a:defRPr kern="1200">
        <a:solidFill>
          <a:schemeClr val="tx1"/>
        </a:solidFill>
        <a:latin typeface="Hind Light" charset="0"/>
        <a:ea typeface="ＭＳ Ｐゴシック" charset="-128"/>
        <a:cs typeface="+mn-cs"/>
      </a:defRPr>
    </a:lvl7pPr>
    <a:lvl8pPr marL="3200400" algn="l" defTabSz="914400" rtl="0" eaLnBrk="1" latinLnBrk="0" hangingPunct="1">
      <a:defRPr kern="1200">
        <a:solidFill>
          <a:schemeClr val="tx1"/>
        </a:solidFill>
        <a:latin typeface="Hind Light" charset="0"/>
        <a:ea typeface="ＭＳ Ｐゴシック" charset="-128"/>
        <a:cs typeface="+mn-cs"/>
      </a:defRPr>
    </a:lvl8pPr>
    <a:lvl9pPr marL="3657600" algn="l" defTabSz="914400" rtl="0" eaLnBrk="1" latinLnBrk="0" hangingPunct="1">
      <a:defRPr kern="1200">
        <a:solidFill>
          <a:schemeClr val="tx1"/>
        </a:solidFill>
        <a:latin typeface="Hind Light" charset="0"/>
        <a:ea typeface="ＭＳ Ｐゴシック" charset="-128"/>
        <a:cs typeface="+mn-cs"/>
      </a:defRPr>
    </a:lvl9pPr>
  </p:defaultTextStyle>
  <p:extLst>
    <p:ext uri="{521415D9-36F7-43E2-AB2F-B90AF26B5E84}">
      <p14:sectionLst xmlns:p14="http://schemas.microsoft.com/office/powerpoint/2010/main">
        <p14:section name="Action Plan 2024" id="{2631AFF7-3777-2748-83A2-FFC9B5EA84A4}">
          <p14:sldIdLst>
            <p14:sldId id="257"/>
            <p14:sldId id="1480"/>
            <p14:sldId id="1481"/>
            <p14:sldId id="1477"/>
            <p14:sldId id="1466"/>
            <p14:sldId id="1461"/>
            <p14:sldId id="1465"/>
            <p14:sldId id="1467"/>
            <p14:sldId id="1470"/>
            <p14:sldId id="1471"/>
            <p14:sldId id="1475"/>
            <p14:sldId id="1485"/>
            <p14:sldId id="1479"/>
            <p14:sldId id="1476"/>
            <p14:sldId id="1482"/>
            <p14:sldId id="1484"/>
            <p14:sldId id="1483"/>
            <p14:sldId id="1487"/>
            <p14:sldId id="145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D"/>
    <a:srgbClr val="000000"/>
    <a:srgbClr val="FFFFFF"/>
    <a:srgbClr val="24366E"/>
    <a:srgbClr val="3A82E4"/>
    <a:srgbClr val="143E50"/>
    <a:srgbClr val="085856"/>
    <a:srgbClr val="D0E6DA"/>
    <a:srgbClr val="EEF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4D1F23-87A2-4652-99B6-2EA26D3EE5CF}" v="752" dt="2024-02-22T12:29:37.3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54" autoAdjust="0"/>
    <p:restoredTop sz="65034"/>
  </p:normalViewPr>
  <p:slideViewPr>
    <p:cSldViewPr snapToGrid="0" snapToObjects="1">
      <p:cViewPr varScale="1">
        <p:scale>
          <a:sx n="53" d="100"/>
          <a:sy n="53" d="100"/>
        </p:scale>
        <p:origin x="2179"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8" d="100"/>
        <a:sy n="88" d="100"/>
      </p:scale>
      <p:origin x="0" y="0"/>
    </p:cViewPr>
  </p:sorterViewPr>
  <p:notesViewPr>
    <p:cSldViewPr snapToGrid="0" snapToObjects="1">
      <p:cViewPr varScale="1">
        <p:scale>
          <a:sx n="117" d="100"/>
          <a:sy n="117" d="100"/>
        </p:scale>
        <p:origin x="4200"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E98BAE-C84A-694A-898B-5CF88760D6F5}" type="datetimeFigureOut">
              <a:rPr lang="en-US" smtClean="0"/>
              <a:t>2/23/2024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2F491E-6BDF-894F-89D9-4BED6DF379E7}" type="slidenum">
              <a:rPr lang="en-US" smtClean="0"/>
              <a:t>‹#›</a:t>
            </a:fld>
            <a:endParaRPr lang="en-US" dirty="0"/>
          </a:p>
        </p:txBody>
      </p:sp>
    </p:spTree>
    <p:extLst>
      <p:ext uri="{BB962C8B-B14F-4D97-AF65-F5344CB8AC3E}">
        <p14:creationId xmlns:p14="http://schemas.microsoft.com/office/powerpoint/2010/main" val="163700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dirty="0">
                <a:latin typeface="+mn-lt"/>
                <a:ea typeface="+mn-ea"/>
              </a:defRPr>
            </a:lvl1pPr>
          </a:lstStyle>
          <a:p>
            <a:pPr>
              <a:defRPr/>
            </a:pPr>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E74FA06C-4A8C-0E48-B922-007B77153C27}" type="datetimeFigureOut">
              <a:rPr lang="en-GB" altLang="en-US"/>
              <a:pPr/>
              <a:t>23/02/2024</a:t>
            </a:fld>
            <a:endParaRPr lang="en-GB" alt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defRPr>
            </a:lvl1pPr>
          </a:lstStyle>
          <a:p>
            <a:pPr>
              <a:defRPr/>
            </a:pPr>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620D7F3-EDE1-C147-A04A-D4416A638280}" type="slidenum">
              <a:rPr lang="en-GB" altLang="en-US"/>
              <a:pPr/>
              <a:t>‹#›</a:t>
            </a:fld>
            <a:endParaRPr lang="en-GB" altLang="en-US" dirty="0"/>
          </a:p>
        </p:txBody>
      </p:sp>
    </p:spTree>
    <p:extLst>
      <p:ext uri="{BB962C8B-B14F-4D97-AF65-F5344CB8AC3E}">
        <p14:creationId xmlns:p14="http://schemas.microsoft.com/office/powerpoint/2010/main" val="19206635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128"/>
        <a:cs typeface="+mn-cs"/>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a:t>
            </a:fld>
            <a:endParaRPr lang="en-GB" altLang="en-US" dirty="0"/>
          </a:p>
        </p:txBody>
      </p:sp>
    </p:spTree>
    <p:extLst>
      <p:ext uri="{BB962C8B-B14F-4D97-AF65-F5344CB8AC3E}">
        <p14:creationId xmlns:p14="http://schemas.microsoft.com/office/powerpoint/2010/main" val="2102192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16</a:t>
            </a:fld>
            <a:endParaRPr lang="en-GB" altLang="en-US" dirty="0"/>
          </a:p>
        </p:txBody>
      </p:sp>
    </p:spTree>
    <p:extLst>
      <p:ext uri="{BB962C8B-B14F-4D97-AF65-F5344CB8AC3E}">
        <p14:creationId xmlns:p14="http://schemas.microsoft.com/office/powerpoint/2010/main" val="513686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17</a:t>
            </a:fld>
            <a:endParaRPr lang="en-GB" altLang="en-US" dirty="0"/>
          </a:p>
        </p:txBody>
      </p:sp>
    </p:spTree>
    <p:extLst>
      <p:ext uri="{BB962C8B-B14F-4D97-AF65-F5344CB8AC3E}">
        <p14:creationId xmlns:p14="http://schemas.microsoft.com/office/powerpoint/2010/main" val="606931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19</a:t>
            </a:fld>
            <a:endParaRPr lang="en-GB" altLang="en-US" dirty="0"/>
          </a:p>
        </p:txBody>
      </p:sp>
    </p:spTree>
    <p:extLst>
      <p:ext uri="{BB962C8B-B14F-4D97-AF65-F5344CB8AC3E}">
        <p14:creationId xmlns:p14="http://schemas.microsoft.com/office/powerpoint/2010/main" val="170178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4</a:t>
            </a:fld>
            <a:endParaRPr lang="en-GB" altLang="en-US" dirty="0"/>
          </a:p>
        </p:txBody>
      </p:sp>
    </p:spTree>
    <p:extLst>
      <p:ext uri="{BB962C8B-B14F-4D97-AF65-F5344CB8AC3E}">
        <p14:creationId xmlns:p14="http://schemas.microsoft.com/office/powerpoint/2010/main" val="3721603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spcBef>
                <a:spcPts val="0"/>
              </a:spcBef>
              <a:spcAft>
                <a:spcPts val="0"/>
              </a:spcAft>
              <a:buFont typeface="+mj-lt"/>
              <a:buAutoNum type="arabicPeriod"/>
            </a:pPr>
            <a:r>
              <a:rPr lang="en-US" sz="1200" kern="0" dirty="0">
                <a:effectLst/>
                <a:ea typeface="Times New Roman" panose="02020603050405020304" pitchFamily="18" charset="0"/>
              </a:rPr>
              <a:t>We will </a:t>
            </a:r>
            <a:r>
              <a:rPr lang="en-US" sz="1200" b="1" kern="0" dirty="0">
                <a:effectLst/>
                <a:ea typeface="Times New Roman" panose="02020603050405020304" pitchFamily="18" charset="0"/>
              </a:rPr>
              <a:t>proactively advocate </a:t>
            </a:r>
            <a:r>
              <a:rPr lang="en-US" sz="1200" kern="0" dirty="0">
                <a:effectLst/>
                <a:ea typeface="Times New Roman" panose="02020603050405020304" pitchFamily="18" charset="0"/>
              </a:rPr>
              <a:t>in </a:t>
            </a:r>
            <a:r>
              <a:rPr lang="en-US" sz="1200" kern="0" dirty="0">
                <a:ea typeface="Times New Roman" panose="02020603050405020304" pitchFamily="18" charset="0"/>
              </a:rPr>
              <a:t>at least </a:t>
            </a:r>
            <a:r>
              <a:rPr lang="en-US" sz="1200" kern="0" dirty="0">
                <a:effectLst/>
                <a:ea typeface="Times New Roman" panose="02020603050405020304" pitchFamily="18" charset="0"/>
              </a:rPr>
              <a:t>five countries where we observe major threats to the Internet. </a:t>
            </a:r>
            <a:r>
              <a:rPr lang="en-US" sz="1200" dirty="0"/>
              <a:t>We will also work to predict, flag, and </a:t>
            </a:r>
            <a:r>
              <a:rPr lang="en-US" sz="1200" b="1" dirty="0"/>
              <a:t>respond to at least five unanticipated threats </a:t>
            </a:r>
            <a:r>
              <a:rPr lang="en-US" sz="1200" dirty="0"/>
              <a:t>to the Internet.  Across all these efforts, we will </a:t>
            </a:r>
            <a:r>
              <a:rPr lang="en-US" sz="1200" b="1" kern="0" dirty="0">
                <a:ea typeface="Times New Roman" panose="02020603050405020304" pitchFamily="18" charset="0"/>
              </a:rPr>
              <a:t>mobilize members, partners, and other supporters </a:t>
            </a:r>
            <a:r>
              <a:rPr lang="en-US" sz="1200" kern="0" dirty="0">
                <a:ea typeface="Times New Roman" panose="02020603050405020304" pitchFamily="18" charset="0"/>
              </a:rPr>
              <a:t>so that together we can advocate for an open, globally connected, trustworthy, and secure Internet. </a:t>
            </a:r>
          </a:p>
          <a:p>
            <a:pPr marL="228600" marR="0" indent="-228600">
              <a:spcBef>
                <a:spcPts val="0"/>
              </a:spcBef>
              <a:spcAft>
                <a:spcPts val="0"/>
              </a:spcAft>
              <a:buFont typeface="+mj-lt"/>
              <a:buAutoNum type="arabicPeriod"/>
            </a:pPr>
            <a:r>
              <a:rPr lang="en-US" sz="1200" dirty="0"/>
              <a:t>In 2024 and in years to come, several UN processes and negotiations can potentially shape the international policy environment. The Internet Society will be well-positioned to inform these processes at the regional and global levels. We’ll leverage our suite of tools and resources—like IIAT and the ITU proposal matrix—to inform the positions of at least </a:t>
            </a:r>
            <a:r>
              <a:rPr lang="en-US" sz="1200" b="1" dirty="0"/>
              <a:t>five </a:t>
            </a:r>
            <a:r>
              <a:rPr lang="en-US" sz="1200" b="1" dirty="0" err="1"/>
              <a:t>delegations</a:t>
            </a:r>
            <a:r>
              <a:rPr lang="en-US" sz="1200" dirty="0" err="1"/>
              <a:t>.To</a:t>
            </a:r>
            <a:r>
              <a:rPr lang="en-US" sz="1200" dirty="0"/>
              <a:t> fight attempts to harm the Internet, we will urge country delegations to adopt pro-Internet language in </a:t>
            </a:r>
            <a:r>
              <a:rPr lang="en-US" sz="1200" b="1" dirty="0"/>
              <a:t>at least 10 public documents</a:t>
            </a:r>
            <a:r>
              <a:rPr lang="en-US" sz="1200" dirty="0"/>
              <a:t>. Additionally, we will mitigate </a:t>
            </a:r>
            <a:r>
              <a:rPr lang="en-US" sz="1200" b="1" dirty="0"/>
              <a:t>75 percent of critical Internet fragmentation threats </a:t>
            </a:r>
            <a:r>
              <a:rPr lang="en-US" sz="1200" dirty="0"/>
              <a:t>at key UN processes and negotiations. </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lang="en-US" sz="1200" dirty="0"/>
              <a:t>We will mitigate </a:t>
            </a:r>
            <a:r>
              <a:rPr lang="en-US" sz="1200" b="1" dirty="0"/>
              <a:t>75 percent of encryption threats </a:t>
            </a:r>
            <a:r>
              <a:rPr lang="en-US" sz="1200" dirty="0"/>
              <a:t>in countries where Internet Society staff and/or community intervened.</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lang="en-US" sz="1200" dirty="0"/>
              <a:t>We will </a:t>
            </a:r>
            <a:r>
              <a:rPr lang="en-US" sz="1200" b="1" dirty="0"/>
              <a:t>deliver a policy framework </a:t>
            </a:r>
            <a:r>
              <a:rPr lang="en-US" sz="1200" dirty="0"/>
              <a:t>for protecting Internet intermediaries that will preserve the open, globally connected, trustworthy, and secure Internet. To do this, we’ll draw from real-world policies and best practices to develop approaches that do not harm the Internet nor the ability of people around the world to use the Internet fully and securely. The framework will be developed in consultation with our community as well as national and legal experts.</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lang="en-US" sz="1200" dirty="0"/>
              <a:t>We will lend our valuable subject matter and technical expertise to courts and to influence judicial decision-making by </a:t>
            </a:r>
            <a:r>
              <a:rPr lang="en-US" sz="1200" b="1" dirty="0"/>
              <a:t>filing at least two briefs</a:t>
            </a:r>
            <a:r>
              <a:rPr lang="en-US" sz="1200" dirty="0"/>
              <a:t> at appropriate U.S. courts of law. For each brief we file, we will </a:t>
            </a:r>
            <a:r>
              <a:rPr lang="en-US" sz="1200" b="1" dirty="0"/>
              <a:t>drive awareness of our position and why it matters </a:t>
            </a:r>
            <a:r>
              <a:rPr lang="en-US" sz="1200" dirty="0"/>
              <a:t>among tech policy community, impacted industry stakeholders, and academic/legal thought leaders. </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lang="en-US" sz="1200" dirty="0"/>
              <a:t>Continue to organize and host NDSS which is happening across the Pacific this week.</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lang="en-US" sz="1200" kern="0" dirty="0">
                <a:ea typeface="Times New Roman" panose="02020603050405020304" pitchFamily="18" charset="0"/>
                <a:cs typeface="Hind Regular" panose="02000000000000000000" pitchFamily="2" charset="77"/>
              </a:rPr>
              <a:t>We will </a:t>
            </a:r>
            <a:r>
              <a:rPr lang="en-US" sz="1200" kern="0" dirty="0">
                <a:effectLst/>
                <a:ea typeface="Times New Roman" panose="02020603050405020304" pitchFamily="18" charset="0"/>
                <a:cs typeface="Hind Regular" panose="02000000000000000000" pitchFamily="2" charset="77"/>
              </a:rPr>
              <a:t>collaborate with Global Cyber Alliance to ensure a smooth </a:t>
            </a:r>
            <a:r>
              <a:rPr lang="en-US" sz="1200" b="1" kern="0" dirty="0">
                <a:ea typeface="Times New Roman" panose="02020603050405020304" pitchFamily="18" charset="0"/>
                <a:cs typeface="Hind Regular" panose="02000000000000000000" pitchFamily="2" charset="77"/>
              </a:rPr>
              <a:t>transition of the MANRS </a:t>
            </a:r>
            <a:r>
              <a:rPr lang="en-US" sz="1200" b="1" kern="0" dirty="0">
                <a:effectLst/>
                <a:ea typeface="Times New Roman" panose="02020603050405020304" pitchFamily="18" charset="0"/>
                <a:cs typeface="Hind Regular" panose="02000000000000000000" pitchFamily="2" charset="77"/>
              </a:rPr>
              <a:t>secretariat </a:t>
            </a:r>
            <a:r>
              <a:rPr lang="en-US" sz="1200" kern="0" dirty="0">
                <a:effectLst/>
                <a:ea typeface="Times New Roman" panose="02020603050405020304" pitchFamily="18" charset="0"/>
                <a:cs typeface="Hind Regular" panose="02000000000000000000" pitchFamily="2" charset="77"/>
              </a:rPr>
              <a:t>function. </a:t>
            </a:r>
            <a:r>
              <a:rPr lang="en-US" sz="1200" kern="0" dirty="0">
                <a:cs typeface="Hind Regular" panose="02000000000000000000" pitchFamily="2" charset="77"/>
              </a:rPr>
              <a:t>We will remain active in the MANRS community and continue to advocate for increased routing security.</a:t>
            </a:r>
            <a:endParaRPr lang="en-US" sz="1200" dirty="0"/>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endParaRPr lang="en-US" sz="1200" dirty="0"/>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endParaRPr lang="en-US" sz="1200" dirty="0"/>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endParaRPr lang="en-US" sz="1200" dirty="0"/>
          </a:p>
          <a:p>
            <a:pPr marL="228600" marR="0" indent="-228600">
              <a:spcBef>
                <a:spcPts val="0"/>
              </a:spcBef>
              <a:spcAft>
                <a:spcPts val="0"/>
              </a:spcAft>
              <a:buFont typeface="+mj-lt"/>
              <a:buAutoNum type="arabicPeriod"/>
            </a:pPr>
            <a:endParaRPr lang="en-US" sz="1200" dirty="0"/>
          </a:p>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6</a:t>
            </a:fld>
            <a:endParaRPr lang="en-GB" altLang="en-US" dirty="0"/>
          </a:p>
        </p:txBody>
      </p:sp>
    </p:spTree>
    <p:extLst>
      <p:ext uri="{BB962C8B-B14F-4D97-AF65-F5344CB8AC3E}">
        <p14:creationId xmlns:p14="http://schemas.microsoft.com/office/powerpoint/2010/main" val="2923001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00000"/>
              </a:lnSpc>
              <a:spcAft>
                <a:spcPts val="0"/>
              </a:spcAft>
              <a:buAutoNum type="arabicPeriod"/>
            </a:pPr>
            <a:r>
              <a:rPr lang="en-US" sz="1200" dirty="0"/>
              <a:t>We will continue our work in helping to close the global digital divide with plans to </a:t>
            </a:r>
            <a:r>
              <a:rPr lang="en-US" sz="1200" b="1" dirty="0"/>
              <a:t>build or improve six community networks. </a:t>
            </a:r>
            <a:r>
              <a:rPr lang="en-US" sz="1200" dirty="0"/>
              <a:t>We will emphasize </a:t>
            </a:r>
            <a:r>
              <a:rPr lang="en-US" sz="1200" b="1" dirty="0"/>
              <a:t>scaling this work </a:t>
            </a:r>
            <a:r>
              <a:rPr lang="en-US" sz="1200" dirty="0"/>
              <a:t>in 2024 so that any community with Internet access challenges can independently create and sustain local connectivity solutions. To this end, we will promote the resources we’ve developed, such as Community Networks Readiness Assessment and the Do-It-Yourself (DIY) toolkit. We will also expand our portfolio of resources by </a:t>
            </a:r>
            <a:r>
              <a:rPr lang="en-US" sz="1200" b="1" dirty="0"/>
              <a:t>publishing a policy and advocacy toolkit </a:t>
            </a:r>
            <a:r>
              <a:rPr lang="en-US" sz="1200" dirty="0"/>
              <a:t>which communities can use to effectively advocate for policies and regulations that support community networks.</a:t>
            </a:r>
          </a:p>
          <a:p>
            <a:pPr marL="228600" indent="-228600">
              <a:lnSpc>
                <a:spcPct val="100000"/>
              </a:lnSpc>
              <a:spcAft>
                <a:spcPts val="0"/>
              </a:spcAft>
              <a:buAutoNum type="arabicPeriod"/>
            </a:pPr>
            <a:r>
              <a:rPr lang="en-US" sz="1200" dirty="0"/>
              <a:t>In 2024, we will continue to support IXPs by </a:t>
            </a:r>
            <a:r>
              <a:rPr lang="en-US" sz="1200" b="1" dirty="0"/>
              <a:t>establishing one and enhancing five. </a:t>
            </a:r>
            <a:r>
              <a:rPr lang="en-US" sz="1200" dirty="0">
                <a:solidFill>
                  <a:srgbClr val="00000D"/>
                </a:solidFill>
              </a:rPr>
              <a:t>We will monitor traffic in select countries to determine if </a:t>
            </a:r>
            <a:r>
              <a:rPr lang="en-US" sz="1200" b="1" dirty="0">
                <a:solidFill>
                  <a:srgbClr val="00000D"/>
                </a:solidFill>
              </a:rPr>
              <a:t>whether Internet traffic in those countries </a:t>
            </a:r>
            <a:r>
              <a:rPr lang="en-US" sz="1200" dirty="0">
                <a:solidFill>
                  <a:srgbClr val="00000D"/>
                </a:solidFill>
              </a:rPr>
              <a:t>is mostly local. </a:t>
            </a:r>
            <a:r>
              <a:rPr lang="en-US" sz="1200" dirty="0"/>
              <a:t>We’ll continue to support peering events because they are an important opportunity for people to establish and nurture peering relationships. </a:t>
            </a:r>
            <a:r>
              <a:rPr lang="en-US" sz="1200" b="1" dirty="0"/>
              <a:t>Attendance of Autonomous System Number representatives </a:t>
            </a:r>
            <a:r>
              <a:rPr lang="en-US" sz="1200" dirty="0"/>
              <a:t>at these events will help verify whether the peering community does in fact find value in these events. And last, we will take steps to transition our role as organizer of annual AFPIF to the African IXP Association by 2025. A key milestone in 2024 will be a signed </a:t>
            </a:r>
            <a:r>
              <a:rPr lang="en-US" sz="1200" b="1" dirty="0"/>
              <a:t>“Transition Agreement” </a:t>
            </a:r>
            <a:r>
              <a:rPr lang="en-US" sz="1200" dirty="0"/>
              <a:t>with AF-IX. </a:t>
            </a:r>
          </a:p>
          <a:p>
            <a:pPr marL="228600" indent="-228600">
              <a:lnSpc>
                <a:spcPct val="100000"/>
              </a:lnSpc>
              <a:spcAft>
                <a:spcPts val="0"/>
              </a:spcAft>
              <a:buAutoNum type="arabicPeriod"/>
            </a:pPr>
            <a:r>
              <a:rPr lang="en-US" sz="1200" dirty="0"/>
              <a:t>We want to see more and more people use Pulse data. That’s why we’ll </a:t>
            </a:r>
            <a:r>
              <a:rPr lang="en-US" sz="1200" b="1" dirty="0"/>
              <a:t>monitor media, advocacy, and research</a:t>
            </a:r>
            <a:r>
              <a:rPr lang="en-US" sz="1200" dirty="0"/>
              <a:t> for at least 120 mentions or references about Pulse. Using Pulse data, </a:t>
            </a:r>
            <a:r>
              <a:rPr lang="en-US" sz="1200" b="1" dirty="0"/>
              <a:t>two research fellows </a:t>
            </a:r>
            <a:r>
              <a:rPr lang="en-US" sz="1200" dirty="0"/>
              <a:t>will publish research on the platform. We will </a:t>
            </a:r>
            <a:r>
              <a:rPr lang="en-US" sz="1200" b="1" dirty="0"/>
              <a:t>improve the interface and user experience </a:t>
            </a:r>
            <a:r>
              <a:rPr lang="en-US" sz="1200" dirty="0"/>
              <a:t>of the Pulse website so visitors can fully take advantage of all that Pulse has to offer.</a:t>
            </a:r>
          </a:p>
          <a:p>
            <a:pPr marL="228600" indent="-228600">
              <a:lnSpc>
                <a:spcPct val="100000"/>
              </a:lnSpc>
              <a:spcAft>
                <a:spcPts val="0"/>
              </a:spcAft>
              <a:buAutoNum type="arabicPeriod"/>
            </a:pPr>
            <a:endParaRPr lang="en-US" sz="1200" dirty="0"/>
          </a:p>
          <a:p>
            <a:pPr marL="228600" indent="-228600">
              <a:lnSpc>
                <a:spcPct val="100000"/>
              </a:lnSpc>
              <a:spcAft>
                <a:spcPts val="0"/>
              </a:spcAft>
              <a:buAutoNum type="arabicPeriod"/>
            </a:pPr>
            <a:endParaRPr lang="en-US" dirty="0"/>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8</a:t>
            </a:fld>
            <a:endParaRPr lang="en-GB" altLang="en-US" dirty="0"/>
          </a:p>
        </p:txBody>
      </p:sp>
    </p:spTree>
    <p:extLst>
      <p:ext uri="{BB962C8B-B14F-4D97-AF65-F5344CB8AC3E}">
        <p14:creationId xmlns:p14="http://schemas.microsoft.com/office/powerpoint/2010/main" val="3342271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US" sz="1200" dirty="0"/>
              <a:t>We will continue to empower our chapters, special interest groups, and organization members </a:t>
            </a:r>
            <a:r>
              <a:rPr lang="en-US" sz="1200" kern="0" dirty="0">
                <a:effectLst/>
                <a:latin typeface="Hind Light" panose="02000000000000000000" pitchFamily="2" charset="77"/>
                <a:ea typeface="Times New Roman" panose="02020603050405020304" pitchFamily="18" charset="0"/>
              </a:rPr>
              <a:t>to take concerted action, focus on opportunities that support sustainable growth, and work together to amplify greater impact.</a:t>
            </a:r>
            <a:r>
              <a:rPr lang="en-US" sz="1200" kern="0" dirty="0">
                <a:solidFill>
                  <a:srgbClr val="0070C0"/>
                </a:solidFill>
                <a:effectLst/>
                <a:latin typeface="Hind Light" panose="02000000000000000000" pitchFamily="2" charset="77"/>
                <a:ea typeface="Times New Roman" panose="02020603050405020304" pitchFamily="18" charset="0"/>
              </a:rPr>
              <a:t> </a:t>
            </a:r>
          </a:p>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US" sz="1200" dirty="0"/>
              <a:t>We’ll support stronger connection between award winners and inductees and alumni, ambassadors, and fellows. In 2024, </a:t>
            </a:r>
            <a:r>
              <a:rPr lang="en-US" sz="1200" b="1" dirty="0"/>
              <a:t>five former awardees and inductees</a:t>
            </a:r>
            <a:r>
              <a:rPr lang="en-US" sz="1200" dirty="0"/>
              <a:t> will mentor future Internet leaders. </a:t>
            </a:r>
          </a:p>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US" sz="1200" dirty="0"/>
              <a:t>We’ll equip future Internet leaders with the experience, skills, knowledge, and connections to make the biggest possible impact for the Internet through </a:t>
            </a:r>
            <a:r>
              <a:rPr lang="en-US" sz="1200" dirty="0" err="1"/>
              <a:t>Learning@ISOC</a:t>
            </a:r>
            <a:r>
              <a:rPr lang="en-US" sz="1200" dirty="0"/>
              <a:t> and fellowship opportunities</a:t>
            </a:r>
          </a:p>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US" sz="1200" dirty="0"/>
              <a:t>We will deliver our Policymakers Program </a:t>
            </a:r>
            <a:r>
              <a:rPr lang="en-US" sz="1200" b="1" dirty="0"/>
              <a:t>three times </a:t>
            </a:r>
            <a:r>
              <a:rPr lang="en-US" sz="1200" dirty="0"/>
              <a:t>in conjunction with IETF with a total of </a:t>
            </a:r>
            <a:r>
              <a:rPr lang="en-US" sz="1200" b="1" dirty="0"/>
              <a:t>21 influential policy makers</a:t>
            </a:r>
            <a:r>
              <a:rPr lang="en-US" sz="1200" dirty="0"/>
              <a:t> participating in the program. The first of these is happening in Brisbane next month.</a:t>
            </a:r>
          </a:p>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endParaRPr lang="en-US" sz="1200" dirty="0"/>
          </a:p>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endParaRPr lang="en-US" sz="1200" kern="0" dirty="0">
              <a:solidFill>
                <a:srgbClr val="0070C0"/>
              </a:solidFill>
              <a:effectLst/>
              <a:latin typeface="Hind Light" panose="02000000000000000000" pitchFamily="2" charset="77"/>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10</a:t>
            </a:fld>
            <a:endParaRPr lang="en-GB" altLang="en-US" dirty="0"/>
          </a:p>
        </p:txBody>
      </p:sp>
    </p:spTree>
    <p:extLst>
      <p:ext uri="{BB962C8B-B14F-4D97-AF65-F5344CB8AC3E}">
        <p14:creationId xmlns:p14="http://schemas.microsoft.com/office/powerpoint/2010/main" val="294740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sz="1200" dirty="0">
                <a:effectLst/>
                <a:ea typeface="ＭＳ Ｐゴシック"/>
              </a:rPr>
              <a:t>The Board is working on </a:t>
            </a:r>
            <a:r>
              <a:rPr lang="en-AU" dirty="0">
                <a:ea typeface="ＭＳ Ｐゴシック"/>
              </a:rPr>
              <a:t>finalizing the </a:t>
            </a:r>
            <a:r>
              <a:rPr lang="en-AU" sz="1200" dirty="0">
                <a:effectLst/>
                <a:ea typeface="ＭＳ Ｐゴシック"/>
              </a:rPr>
              <a:t>2030 strategy </a:t>
            </a:r>
            <a:r>
              <a:rPr lang="en-AU" dirty="0">
                <a:ea typeface="ＭＳ Ｐゴシック"/>
              </a:rPr>
              <a:t>with an aim to publish it in Q2.</a:t>
            </a:r>
            <a:endParaRPr lang="en-AU" sz="1200" dirty="0">
              <a:effectLst/>
            </a:endParaRPr>
          </a:p>
          <a:p>
            <a:r>
              <a:rPr lang="en-AU" dirty="0">
                <a:ea typeface="ＭＳ Ｐゴシック"/>
                <a:cs typeface="Calibri"/>
              </a:rPr>
              <a:t>They announced late last year the two global challenges and the strategic goals that ISOC will be responding to in the next five years.</a:t>
            </a:r>
            <a:endParaRPr lang="en-AU" dirty="0">
              <a:cs typeface="Calibri"/>
            </a:endParaRPr>
          </a:p>
          <a:p>
            <a:endParaRPr lang="en-AU" dirty="0">
              <a:cs typeface="Calibri"/>
            </a:endParaRPr>
          </a:p>
          <a:p>
            <a:endParaRPr lang="en-AU"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11</a:t>
            </a:fld>
            <a:endParaRPr lang="en-GB" altLang="en-US" dirty="0"/>
          </a:p>
        </p:txBody>
      </p:sp>
    </p:spTree>
    <p:extLst>
      <p:ext uri="{BB962C8B-B14F-4D97-AF65-F5344CB8AC3E}">
        <p14:creationId xmlns:p14="http://schemas.microsoft.com/office/powerpoint/2010/main" val="988027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endParaRPr lang="en-US" sz="1200" kern="0" dirty="0">
              <a:solidFill>
                <a:srgbClr val="0070C0"/>
              </a:solidFill>
              <a:latin typeface="Hind Light"/>
              <a:cs typeface="Hind Light"/>
            </a:endParaRPr>
          </a:p>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endParaRPr lang="en-US" sz="1200" dirty="0"/>
          </a:p>
          <a:p>
            <a:pPr marL="228600" marR="0" lvl="0" indent="-228600" algn="l" defTabSz="914400" rtl="0" eaLnBrk="1" fontAlgn="base" latinLnBrk="0" hangingPunct="1">
              <a:lnSpc>
                <a:spcPct val="100000"/>
              </a:lnSpc>
              <a:spcBef>
                <a:spcPct val="30000"/>
              </a:spcBef>
              <a:spcAft>
                <a:spcPct val="0"/>
              </a:spcAft>
              <a:buClrTx/>
              <a:buSzTx/>
              <a:buFont typeface="+mj-lt"/>
              <a:buAutoNum type="arabicPeriod"/>
              <a:tabLst/>
              <a:defRPr/>
            </a:pPr>
            <a:endParaRPr lang="en-US" sz="1200" kern="0" dirty="0">
              <a:solidFill>
                <a:srgbClr val="0070C0"/>
              </a:solidFill>
              <a:effectLst/>
              <a:latin typeface="Hind Light" panose="02000000000000000000" pitchFamily="2" charset="77"/>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12</a:t>
            </a:fld>
            <a:endParaRPr lang="en-GB" altLang="en-US" dirty="0"/>
          </a:p>
        </p:txBody>
      </p:sp>
    </p:spTree>
    <p:extLst>
      <p:ext uri="{BB962C8B-B14F-4D97-AF65-F5344CB8AC3E}">
        <p14:creationId xmlns:p14="http://schemas.microsoft.com/office/powerpoint/2010/main" val="583856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ＭＳ Ｐゴシック"/>
              </a:rPr>
              <a:t>We are taking a new collaborative approach towards how we develop and maintain our relationships with APAC partners. </a:t>
            </a:r>
            <a:endParaRPr lang="en-US" dirty="0"/>
          </a:p>
          <a:p>
            <a:r>
              <a:rPr lang="en-US" dirty="0">
                <a:ea typeface="ＭＳ Ｐゴシック"/>
              </a:rPr>
              <a:t>We hope this will break down silos and further our reach and enrichen our engagement with the community. </a:t>
            </a:r>
            <a:endParaRPr lang="en-US" dirty="0">
              <a:cs typeface="Calibri"/>
            </a:endParaRPr>
          </a:p>
          <a:p>
            <a:r>
              <a:rPr lang="en-US" dirty="0">
                <a:ea typeface="ＭＳ Ｐゴシック"/>
              </a:rPr>
              <a:t>Importantly we're here to listen and share the concerns and opportunities from the APAC region with our colleagues and wider ISOC community.</a:t>
            </a:r>
            <a:endParaRPr lang="en-US" dirty="0">
              <a:cs typeface="Calibri"/>
            </a:endParaRPr>
          </a:p>
          <a:p>
            <a:r>
              <a:rPr lang="en-US" dirty="0">
                <a:ea typeface="ＭＳ Ｐゴシック"/>
                <a:cs typeface="Calibri"/>
              </a:rPr>
              <a:t>We also have representation across all projects and initiatives in 2024 and have already planned for APAC specific activities.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14</a:t>
            </a:fld>
            <a:endParaRPr lang="en-GB" altLang="en-US" dirty="0"/>
          </a:p>
        </p:txBody>
      </p:sp>
    </p:spTree>
    <p:extLst>
      <p:ext uri="{BB962C8B-B14F-4D97-AF65-F5344CB8AC3E}">
        <p14:creationId xmlns:p14="http://schemas.microsoft.com/office/powerpoint/2010/main" val="466708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15</a:t>
            </a:fld>
            <a:endParaRPr lang="en-GB" altLang="en-US" dirty="0"/>
          </a:p>
        </p:txBody>
      </p:sp>
    </p:spTree>
    <p:extLst>
      <p:ext uri="{BB962C8B-B14F-4D97-AF65-F5344CB8AC3E}">
        <p14:creationId xmlns:p14="http://schemas.microsoft.com/office/powerpoint/2010/main" val="3588707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023-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4F635FF-42BE-CF49-96A5-805FC86C3105}"/>
              </a:ext>
            </a:extLst>
          </p:cNvPr>
          <p:cNvSpPr>
            <a:spLocks noGrp="1"/>
          </p:cNvSpPr>
          <p:nvPr>
            <p:ph type="ctrTitle"/>
          </p:nvPr>
        </p:nvSpPr>
        <p:spPr>
          <a:xfrm>
            <a:off x="540000" y="2708455"/>
            <a:ext cx="9144000" cy="587191"/>
          </a:xfrm>
        </p:spPr>
        <p:txBody>
          <a:bodyPr anchor="t">
            <a:normAutofit/>
          </a:bodyPr>
          <a:lstStyle>
            <a:lvl1pPr algn="l">
              <a:defRPr sz="3200">
                <a:solidFill>
                  <a:schemeClr val="bg1"/>
                </a:solidFill>
              </a:defRPr>
            </a:lvl1pPr>
          </a:lstStyle>
          <a:p>
            <a:r>
              <a:rPr lang="en-US"/>
              <a:t>Click to edit Master title style</a:t>
            </a:r>
            <a:endParaRPr lang="en-US" dirty="0"/>
          </a:p>
        </p:txBody>
      </p:sp>
      <p:sp>
        <p:nvSpPr>
          <p:cNvPr id="3" name="Subtitle">
            <a:extLst>
              <a:ext uri="{FF2B5EF4-FFF2-40B4-BE49-F238E27FC236}">
                <a16:creationId xmlns:a16="http://schemas.microsoft.com/office/drawing/2014/main" id="{4976D5B7-51B6-EB48-81BC-4F5164ABAFF3}"/>
              </a:ext>
            </a:extLst>
          </p:cNvPr>
          <p:cNvSpPr>
            <a:spLocks noGrp="1"/>
          </p:cNvSpPr>
          <p:nvPr>
            <p:ph type="subTitle" idx="1"/>
          </p:nvPr>
        </p:nvSpPr>
        <p:spPr>
          <a:xfrm>
            <a:off x="540000" y="3387722"/>
            <a:ext cx="9144000" cy="587190"/>
          </a:xfrm>
        </p:spPr>
        <p:txBody>
          <a:bodyPr lIns="0" anchor="t"/>
          <a:lstStyle>
            <a:lvl1pPr marL="0" indent="0" algn="l">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Author">
            <a:extLst>
              <a:ext uri="{FF2B5EF4-FFF2-40B4-BE49-F238E27FC236}">
                <a16:creationId xmlns:a16="http://schemas.microsoft.com/office/drawing/2014/main" id="{741AE8C6-33DB-AF4E-AB01-8F8AD2E50881}"/>
              </a:ext>
            </a:extLst>
          </p:cNvPr>
          <p:cNvSpPr>
            <a:spLocks noGrp="1"/>
          </p:cNvSpPr>
          <p:nvPr>
            <p:ph sz="quarter" idx="13"/>
          </p:nvPr>
        </p:nvSpPr>
        <p:spPr>
          <a:xfrm>
            <a:off x="540000" y="5537202"/>
            <a:ext cx="5851525" cy="1077912"/>
          </a:xfrm>
        </p:spPr>
        <p:txBody>
          <a:bodyPr anchor="b">
            <a:noAutofit/>
          </a:bodyPr>
          <a:lstStyle>
            <a:lvl1pPr>
              <a:defRPr sz="12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defRPr>
                <a:solidFill>
                  <a:schemeClr val="bg1"/>
                </a:solidFill>
              </a:defRPr>
            </a:lvl5pPr>
          </a:lstStyle>
          <a:p>
            <a:pPr lvl="0"/>
            <a:r>
              <a:rPr lang="en-US"/>
              <a:t>Click to edit Master text styles</a:t>
            </a:r>
          </a:p>
        </p:txBody>
      </p:sp>
      <p:sp>
        <p:nvSpPr>
          <p:cNvPr id="18" name="Date">
            <a:extLst>
              <a:ext uri="{FF2B5EF4-FFF2-40B4-BE49-F238E27FC236}">
                <a16:creationId xmlns:a16="http://schemas.microsoft.com/office/drawing/2014/main" id="{7BE6BD27-9F7E-CC44-B0D6-6A76616BB737}"/>
              </a:ext>
            </a:extLst>
          </p:cNvPr>
          <p:cNvSpPr>
            <a:spLocks noGrp="1"/>
          </p:cNvSpPr>
          <p:nvPr>
            <p:ph sz="quarter" idx="12"/>
          </p:nvPr>
        </p:nvSpPr>
        <p:spPr>
          <a:xfrm>
            <a:off x="540000" y="563564"/>
            <a:ext cx="3910806" cy="436562"/>
          </a:xfrm>
        </p:spPr>
        <p:txBody>
          <a:bodyPr>
            <a:normAutofit/>
          </a:bodyPr>
          <a:lstStyle>
            <a:lvl1pPr>
              <a:defRPr sz="12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pic>
        <p:nvPicPr>
          <p:cNvPr id="11" name="ISOC logo" descr="Internet Society logo">
            <a:extLst>
              <a:ext uri="{FF2B5EF4-FFF2-40B4-BE49-F238E27FC236}">
                <a16:creationId xmlns:a16="http://schemas.microsoft.com/office/drawing/2014/main" id="{54D3DF5E-479B-7A45-AF40-D789415BE1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29813" y="2970213"/>
            <a:ext cx="1728787" cy="576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2620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91741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los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Author">
            <a:extLst>
              <a:ext uri="{FF2B5EF4-FFF2-40B4-BE49-F238E27FC236}">
                <a16:creationId xmlns:a16="http://schemas.microsoft.com/office/drawing/2014/main" id="{9E8C90AF-93F0-074A-BD13-5E0F93028E48}"/>
              </a:ext>
            </a:extLst>
          </p:cNvPr>
          <p:cNvSpPr>
            <a:spLocks noGrp="1"/>
          </p:cNvSpPr>
          <p:nvPr>
            <p:ph type="body" sz="quarter" idx="10"/>
          </p:nvPr>
        </p:nvSpPr>
        <p:spPr>
          <a:xfrm>
            <a:off x="540000" y="4351780"/>
            <a:ext cx="4097551" cy="902123"/>
          </a:xfrm>
          <a:prstGeom prst="rect">
            <a:avLst/>
          </a:prstGeom>
        </p:spPr>
        <p:txBody>
          <a:bodyPr/>
          <a:lstStyle>
            <a:lvl1pPr marL="0" indent="0">
              <a:lnSpc>
                <a:spcPct val="117000"/>
              </a:lnSpc>
              <a:buFont typeface="Arial" charset="0"/>
              <a:buNone/>
              <a:defRPr sz="1500" b="0" i="0">
                <a:solidFill>
                  <a:srgbClr val="EEF2EC"/>
                </a:solidFill>
                <a:latin typeface="Hind Light" panose="02000000000000000000" pitchFamily="2" charset="77"/>
                <a:cs typeface="Hind Light" panose="02000000000000000000" pitchFamily="2" charset="77"/>
              </a:defRPr>
            </a:lvl1pPr>
            <a:lvl2pPr marL="0" indent="0">
              <a:lnSpc>
                <a:spcPct val="117000"/>
              </a:lnSpc>
              <a:buFont typeface="Arial" charset="0"/>
              <a:buNone/>
              <a:defRPr sz="1500" b="0" i="0">
                <a:solidFill>
                  <a:schemeClr val="bg1"/>
                </a:solidFill>
                <a:latin typeface="Hind Light" panose="02000000000000000000" pitchFamily="2" charset="77"/>
                <a:cs typeface="Hind Light" panose="02000000000000000000" pitchFamily="2" charset="77"/>
              </a:defRPr>
            </a:lvl2pPr>
            <a:lvl3pPr marL="0" indent="0">
              <a:lnSpc>
                <a:spcPct val="117000"/>
              </a:lnSpc>
              <a:buNone/>
              <a:defRPr sz="1500" b="0" i="0">
                <a:solidFill>
                  <a:schemeClr val="accent1"/>
                </a:solidFill>
                <a:latin typeface="Hind Light" panose="02000000000000000000" pitchFamily="2" charset="77"/>
                <a:cs typeface="Hind Light" panose="02000000000000000000" pitchFamily="2" charset="77"/>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p:txBody>
      </p:sp>
      <p:sp>
        <p:nvSpPr>
          <p:cNvPr id="14" name="Geneva Address">
            <a:extLst>
              <a:ext uri="{FF2B5EF4-FFF2-40B4-BE49-F238E27FC236}">
                <a16:creationId xmlns:a16="http://schemas.microsoft.com/office/drawing/2014/main" id="{B295026F-36C3-E04B-83A3-DD56B346C631}"/>
              </a:ext>
              <a:ext uri="{C183D7F6-B498-43B3-948B-1728B52AA6E4}">
                <adec:decorative xmlns:adec="http://schemas.microsoft.com/office/drawing/2017/decorative" val="1"/>
              </a:ext>
            </a:extLst>
          </p:cNvPr>
          <p:cNvSpPr txBox="1">
            <a:spLocks/>
          </p:cNvSpPr>
          <p:nvPr/>
        </p:nvSpPr>
        <p:spPr>
          <a:xfrm>
            <a:off x="7759669" y="2653916"/>
            <a:ext cx="1575151"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Rue Vallin 2</a:t>
            </a:r>
            <a:br>
              <a:rPr lang="en-US" b="0" i="0" dirty="0">
                <a:latin typeface="Hind Light" panose="02000000000000000000" pitchFamily="2" charset="77"/>
                <a:cs typeface="Hind Light" panose="02000000000000000000" pitchFamily="2" charset="77"/>
              </a:rPr>
            </a:b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CH-1201 Geneva</a:t>
            </a:r>
            <a:br>
              <a:rPr lang="en-US" b="0" i="0" dirty="0">
                <a:latin typeface="Hind Light" panose="02000000000000000000" pitchFamily="2" charset="77"/>
                <a:cs typeface="Hind Light" panose="02000000000000000000" pitchFamily="2" charset="77"/>
              </a:rPr>
            </a:b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Switzerland</a:t>
            </a:r>
            <a:endParaRPr lang="en-GB" b="0" i="0" dirty="0">
              <a:latin typeface="Hind Light" panose="02000000000000000000" pitchFamily="2" charset="77"/>
              <a:cs typeface="Hind Light" panose="02000000000000000000" pitchFamily="2" charset="77"/>
            </a:endParaRPr>
          </a:p>
        </p:txBody>
      </p:sp>
      <p:sp>
        <p:nvSpPr>
          <p:cNvPr id="9" name="U.S. Address">
            <a:extLst>
              <a:ext uri="{FF2B5EF4-FFF2-40B4-BE49-F238E27FC236}">
                <a16:creationId xmlns:a16="http://schemas.microsoft.com/office/drawing/2014/main" id="{BDE58A37-5F5E-82E1-167A-9E74200A39E3}"/>
              </a:ext>
              <a:ext uri="{C183D7F6-B498-43B3-948B-1728B52AA6E4}">
                <adec:decorative xmlns:adec="http://schemas.microsoft.com/office/drawing/2017/decorative" val="1"/>
              </a:ext>
            </a:extLst>
          </p:cNvPr>
          <p:cNvSpPr txBox="1">
            <a:spLocks/>
          </p:cNvSpPr>
          <p:nvPr userDrawn="1"/>
        </p:nvSpPr>
        <p:spPr>
          <a:xfrm>
            <a:off x="9888537" y="2653916"/>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Light" panose="02000000000000000000" pitchFamily="2" charset="77"/>
              </a:rPr>
              <a:t>11710 Plaza America Drive Suite 400</a:t>
            </a:r>
            <a:br>
              <a:rPr lang="en-US" b="0" i="0" dirty="0">
                <a:latin typeface="+mn-lt"/>
                <a:cs typeface="Hind Light" panose="02000000000000000000" pitchFamily="2" charset="77"/>
              </a:rPr>
            </a:br>
            <a:r>
              <a:rPr lang="en-US" sz="1000" b="0" i="0" kern="1200" spc="20" dirty="0">
                <a:solidFill>
                  <a:srgbClr val="EEF2EC"/>
                </a:solidFill>
                <a:effectLst/>
                <a:latin typeface="+mn-lt"/>
                <a:ea typeface="Hind Medium" charset="0"/>
                <a:cs typeface="Hind Light" panose="02000000000000000000" pitchFamily="2" charset="77"/>
              </a:rPr>
              <a:t>Reston, VA 20190</a:t>
            </a:r>
            <a:r>
              <a:rPr lang="de-DE" b="0" i="0" dirty="0">
                <a:latin typeface="+mn-lt"/>
                <a:cs typeface="Hind Light" panose="02000000000000000000" pitchFamily="2" charset="77"/>
              </a:rPr>
              <a:t>, USA</a:t>
            </a:r>
            <a:br>
              <a:rPr lang="de-DE" b="0" i="0" dirty="0">
                <a:latin typeface="+mn-lt"/>
                <a:cs typeface="Hind Light" panose="02000000000000000000" pitchFamily="2" charset="77"/>
              </a:rPr>
            </a:br>
            <a:endParaRPr lang="de-DE" b="0" i="0" dirty="0">
              <a:latin typeface="+mn-lt"/>
              <a:cs typeface="Hind Light" panose="02000000000000000000" pitchFamily="2" charset="77"/>
            </a:endParaRPr>
          </a:p>
          <a:p>
            <a:pPr fontAlgn="auto">
              <a:spcAft>
                <a:spcPts val="0"/>
              </a:spcAft>
              <a:defRPr/>
            </a:pPr>
            <a:endParaRPr lang="en-GB" b="0" i="0" dirty="0">
              <a:latin typeface="+mn-lt"/>
              <a:cs typeface="Hind Light" panose="02000000000000000000" pitchFamily="2" charset="77"/>
            </a:endParaRPr>
          </a:p>
        </p:txBody>
      </p:sp>
      <p:sp>
        <p:nvSpPr>
          <p:cNvPr id="16" name="Uruguay Address">
            <a:extLst>
              <a:ext uri="{FF2B5EF4-FFF2-40B4-BE49-F238E27FC236}">
                <a16:creationId xmlns:a16="http://schemas.microsoft.com/office/drawing/2014/main" id="{780AA1EA-F647-6F4E-91B2-72811C77E304}"/>
              </a:ext>
              <a:ext uri="{C183D7F6-B498-43B3-948B-1728B52AA6E4}">
                <adec:decorative xmlns:adec="http://schemas.microsoft.com/office/drawing/2017/decorative" val="1"/>
              </a:ext>
            </a:extLst>
          </p:cNvPr>
          <p:cNvSpPr txBox="1">
            <a:spLocks/>
          </p:cNvSpPr>
          <p:nvPr/>
        </p:nvSpPr>
        <p:spPr>
          <a:xfrm>
            <a:off x="7759669" y="3522746"/>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err="1">
                <a:solidFill>
                  <a:srgbClr val="EEF2EC"/>
                </a:solidFill>
                <a:effectLst/>
                <a:latin typeface="Hind Light" panose="02000000000000000000" pitchFamily="2" charset="77"/>
                <a:ea typeface="Hind Medium" charset="0"/>
                <a:cs typeface="Hind Light" panose="02000000000000000000" pitchFamily="2" charset="77"/>
              </a:rPr>
              <a:t>Rambla</a:t>
            </a: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 </a:t>
            </a:r>
            <a:r>
              <a:rPr lang="en-US" sz="1000" b="0" i="0" kern="1200" spc="20" dirty="0" err="1">
                <a:solidFill>
                  <a:srgbClr val="EEF2EC"/>
                </a:solidFill>
                <a:effectLst/>
                <a:latin typeface="Hind Light" panose="02000000000000000000" pitchFamily="2" charset="77"/>
                <a:ea typeface="Hind Medium" charset="0"/>
                <a:cs typeface="Hind Light" panose="02000000000000000000" pitchFamily="2" charset="77"/>
              </a:rPr>
              <a:t>Republica</a:t>
            </a: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 de Mexico 6125</a:t>
            </a:r>
            <a:br>
              <a:rPr lang="en-US" b="0" i="0" dirty="0">
                <a:latin typeface="Hind Light" panose="02000000000000000000" pitchFamily="2" charset="77"/>
                <a:cs typeface="Hind Light" panose="02000000000000000000" pitchFamily="2" charset="77"/>
              </a:rPr>
            </a:b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11000 Montevideo,</a:t>
            </a:r>
          </a:p>
          <a:p>
            <a:pPr fontAlgn="auto">
              <a:spcAft>
                <a:spcPts val="0"/>
              </a:spcAft>
              <a:defRPr/>
            </a:pP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Uruguay</a:t>
            </a:r>
            <a:endParaRPr lang="en-GB" b="0" i="0" dirty="0">
              <a:latin typeface="Hind Light" panose="02000000000000000000" pitchFamily="2" charset="77"/>
              <a:cs typeface="Hind Light" panose="02000000000000000000" pitchFamily="2" charset="77"/>
            </a:endParaRPr>
          </a:p>
        </p:txBody>
      </p:sp>
      <p:sp>
        <p:nvSpPr>
          <p:cNvPr id="6" name="Canada Address">
            <a:extLst>
              <a:ext uri="{FF2B5EF4-FFF2-40B4-BE49-F238E27FC236}">
                <a16:creationId xmlns:a16="http://schemas.microsoft.com/office/drawing/2014/main" id="{393B4D83-198B-F168-3744-9CA08121F7C4}"/>
              </a:ext>
              <a:ext uri="{C183D7F6-B498-43B3-948B-1728B52AA6E4}">
                <adec:decorative xmlns:adec="http://schemas.microsoft.com/office/drawing/2017/decorative" val="1"/>
              </a:ext>
            </a:extLst>
          </p:cNvPr>
          <p:cNvSpPr txBox="1">
            <a:spLocks/>
          </p:cNvSpPr>
          <p:nvPr userDrawn="1"/>
        </p:nvSpPr>
        <p:spPr>
          <a:xfrm>
            <a:off x="9888537" y="3522746"/>
            <a:ext cx="1773238"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Light" panose="02000000000000000000" pitchFamily="2" charset="77"/>
              </a:rPr>
              <a:t>66 Centrepoint Drive</a:t>
            </a:r>
            <a:br>
              <a:rPr lang="en-US" b="0" i="0" dirty="0">
                <a:latin typeface="+mn-lt"/>
                <a:cs typeface="Hind Light" panose="02000000000000000000" pitchFamily="2" charset="77"/>
              </a:rPr>
            </a:br>
            <a:r>
              <a:rPr lang="en-US" sz="1000" b="0" i="0" kern="1200" spc="20" dirty="0">
                <a:solidFill>
                  <a:srgbClr val="EEF2EC"/>
                </a:solidFill>
                <a:effectLst/>
                <a:latin typeface="+mn-lt"/>
                <a:ea typeface="Hind Medium" charset="0"/>
                <a:cs typeface="Hind Light" panose="02000000000000000000" pitchFamily="2" charset="77"/>
              </a:rPr>
              <a:t>Nepean, Ontario, K2G 6J5</a:t>
            </a:r>
          </a:p>
          <a:p>
            <a:pPr fontAlgn="auto">
              <a:spcAft>
                <a:spcPts val="0"/>
              </a:spcAft>
              <a:defRPr/>
            </a:pPr>
            <a:r>
              <a:rPr lang="en-US" sz="1000" b="0" i="0" kern="1200" spc="20" dirty="0">
                <a:solidFill>
                  <a:srgbClr val="EEF2EC"/>
                </a:solidFill>
                <a:effectLst/>
                <a:latin typeface="+mn-lt"/>
                <a:ea typeface="Hind Medium" charset="0"/>
                <a:cs typeface="Hind Light" panose="02000000000000000000" pitchFamily="2" charset="77"/>
              </a:rPr>
              <a:t>Canada</a:t>
            </a:r>
            <a:endParaRPr lang="en-GB" b="0" i="0" dirty="0">
              <a:latin typeface="+mn-lt"/>
              <a:cs typeface="Hind Light" panose="02000000000000000000" pitchFamily="2" charset="77"/>
            </a:endParaRPr>
          </a:p>
        </p:txBody>
      </p:sp>
      <p:sp>
        <p:nvSpPr>
          <p:cNvPr id="18" name="Netherlands Address">
            <a:extLst>
              <a:ext uri="{FF2B5EF4-FFF2-40B4-BE49-F238E27FC236}">
                <a16:creationId xmlns:a16="http://schemas.microsoft.com/office/drawing/2014/main" id="{B741BCBA-A368-534D-A0BE-DCE2DC159809}"/>
              </a:ext>
              <a:ext uri="{C183D7F6-B498-43B3-948B-1728B52AA6E4}">
                <adec:decorative xmlns:adec="http://schemas.microsoft.com/office/drawing/2017/decorative" val="1"/>
              </a:ext>
            </a:extLst>
          </p:cNvPr>
          <p:cNvSpPr txBox="1">
            <a:spLocks/>
          </p:cNvSpPr>
          <p:nvPr/>
        </p:nvSpPr>
        <p:spPr>
          <a:xfrm>
            <a:off x="7759668" y="4432654"/>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Science Park 400</a:t>
            </a:r>
            <a:br>
              <a:rPr lang="en-US" b="0" i="0" dirty="0">
                <a:latin typeface="Hind Light" panose="02000000000000000000" pitchFamily="2" charset="77"/>
                <a:cs typeface="Hind Light" panose="02000000000000000000" pitchFamily="2" charset="77"/>
              </a:rPr>
            </a:b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1098 XH Amsterdam</a:t>
            </a:r>
            <a:br>
              <a:rPr lang="en-US" b="0" i="0" dirty="0">
                <a:latin typeface="Hind Light" panose="02000000000000000000" pitchFamily="2" charset="77"/>
                <a:cs typeface="Hind Light" panose="02000000000000000000" pitchFamily="2" charset="77"/>
              </a:rPr>
            </a:br>
            <a:r>
              <a:rPr lang="en-US" sz="1000" b="0" i="0" kern="1200" spc="20" dirty="0">
                <a:solidFill>
                  <a:srgbClr val="EEF2EC"/>
                </a:solidFill>
                <a:effectLst/>
                <a:latin typeface="Hind Light" panose="02000000000000000000" pitchFamily="2" charset="77"/>
                <a:ea typeface="Hind Medium" charset="0"/>
                <a:cs typeface="Hind Light" panose="02000000000000000000" pitchFamily="2" charset="77"/>
              </a:rPr>
              <a:t>Netherlands</a:t>
            </a:r>
            <a:br>
              <a:rPr lang="de-DE" b="0" i="0" dirty="0">
                <a:latin typeface="Hind Light" panose="02000000000000000000" pitchFamily="2" charset="77"/>
                <a:cs typeface="Hind Light" panose="02000000000000000000" pitchFamily="2" charset="77"/>
              </a:rPr>
            </a:br>
            <a:endParaRPr lang="de-DE" b="0" i="0" dirty="0">
              <a:latin typeface="Hind Light" panose="02000000000000000000" pitchFamily="2" charset="77"/>
              <a:cs typeface="Hind Light" panose="02000000000000000000" pitchFamily="2" charset="77"/>
            </a:endParaRPr>
          </a:p>
          <a:p>
            <a:pPr fontAlgn="auto">
              <a:spcAft>
                <a:spcPts val="0"/>
              </a:spcAft>
              <a:defRPr/>
            </a:pPr>
            <a:endParaRPr lang="en-GB" b="0" i="0" dirty="0">
              <a:latin typeface="Hind Light" panose="02000000000000000000" pitchFamily="2" charset="77"/>
              <a:cs typeface="Hind Light" panose="02000000000000000000" pitchFamily="2" charset="77"/>
            </a:endParaRPr>
          </a:p>
        </p:txBody>
      </p:sp>
      <p:sp>
        <p:nvSpPr>
          <p:cNvPr id="4" name="Singapore Address">
            <a:extLst>
              <a:ext uri="{FF2B5EF4-FFF2-40B4-BE49-F238E27FC236}">
                <a16:creationId xmlns:a16="http://schemas.microsoft.com/office/drawing/2014/main" id="{669FA21B-CD73-AFBA-C113-AC992D219AE5}"/>
              </a:ext>
              <a:ext uri="{C183D7F6-B498-43B3-948B-1728B52AA6E4}">
                <adec:decorative xmlns:adec="http://schemas.microsoft.com/office/drawing/2017/decorative" val="1"/>
              </a:ext>
            </a:extLst>
          </p:cNvPr>
          <p:cNvSpPr txBox="1">
            <a:spLocks/>
          </p:cNvSpPr>
          <p:nvPr userDrawn="1"/>
        </p:nvSpPr>
        <p:spPr>
          <a:xfrm>
            <a:off x="9888537" y="4432654"/>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000" b="0" i="0" u="none" strike="noStrike" kern="1200" spc="20" dirty="0">
                <a:solidFill>
                  <a:srgbClr val="EEF2EC"/>
                </a:solidFill>
                <a:effectLst/>
                <a:latin typeface="+mn-lt"/>
                <a:ea typeface="Hind Medium" charset="0"/>
                <a:cs typeface="Hind Light" panose="02000000000000000000" pitchFamily="2" charset="77"/>
              </a:rPr>
              <a:t>6 Battery Road #38-04</a:t>
            </a:r>
          </a:p>
          <a:p>
            <a:r>
              <a:rPr lang="en-US" sz="1000" b="0" i="0" u="none" strike="noStrike" kern="1200" spc="20" dirty="0">
                <a:solidFill>
                  <a:srgbClr val="EEF2EC"/>
                </a:solidFill>
                <a:effectLst/>
                <a:latin typeface="+mn-lt"/>
                <a:ea typeface="Hind Medium" charset="0"/>
                <a:cs typeface="Hind Light" panose="02000000000000000000" pitchFamily="2" charset="77"/>
              </a:rPr>
              <a:t>Singapore 049909</a:t>
            </a:r>
          </a:p>
        </p:txBody>
      </p:sp>
      <p:sp>
        <p:nvSpPr>
          <p:cNvPr id="13" name="ISOC URL">
            <a:extLst>
              <a:ext uri="{FF2B5EF4-FFF2-40B4-BE49-F238E27FC236}">
                <a16:creationId xmlns:a16="http://schemas.microsoft.com/office/drawing/2014/main" id="{33F2D433-6C5F-7B41-9745-057DE976E2FC}"/>
              </a:ext>
              <a:ext uri="{C183D7F6-B498-43B3-948B-1728B52AA6E4}">
                <adec:decorative xmlns:adec="http://schemas.microsoft.com/office/drawing/2017/decorative" val="1"/>
              </a:ext>
            </a:extLst>
          </p:cNvPr>
          <p:cNvSpPr txBox="1">
            <a:spLocks/>
          </p:cNvSpPr>
          <p:nvPr/>
        </p:nvSpPr>
        <p:spPr>
          <a:xfrm>
            <a:off x="1055433" y="6205387"/>
            <a:ext cx="1812925" cy="49052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GB" b="0" i="0" dirty="0" err="1">
                <a:latin typeface="Hind Light" panose="02000000000000000000" pitchFamily="2" charset="77"/>
                <a:cs typeface="Hind Light" panose="02000000000000000000" pitchFamily="2" charset="77"/>
              </a:rPr>
              <a:t>internetsociety.org</a:t>
            </a:r>
            <a:endParaRPr lang="en-GB" b="0" i="0" dirty="0">
              <a:latin typeface="Hind Light" panose="02000000000000000000" pitchFamily="2" charset="77"/>
              <a:cs typeface="Hind Light" panose="02000000000000000000" pitchFamily="2" charset="77"/>
            </a:endParaRPr>
          </a:p>
          <a:p>
            <a:pPr fontAlgn="auto">
              <a:spcAft>
                <a:spcPts val="0"/>
              </a:spcAft>
              <a:defRPr/>
            </a:pPr>
            <a:r>
              <a:rPr lang="en-GB" b="0" i="0" dirty="0">
                <a:latin typeface="Hind Light" panose="02000000000000000000" pitchFamily="2" charset="77"/>
                <a:cs typeface="Hind Light" panose="02000000000000000000" pitchFamily="2" charset="77"/>
              </a:rPr>
              <a:t>@internetsociety</a:t>
            </a:r>
          </a:p>
        </p:txBody>
      </p:sp>
      <p:pic>
        <p:nvPicPr>
          <p:cNvPr id="12" name="ISOC Symbol">
            <a:extLst>
              <a:ext uri="{FF2B5EF4-FFF2-40B4-BE49-F238E27FC236}">
                <a16:creationId xmlns:a16="http://schemas.microsoft.com/office/drawing/2014/main" id="{761A59AB-8C9D-114E-951A-E8A15F4EAC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032085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column – Text only – Blue template">
    <p:spTree>
      <p:nvGrpSpPr>
        <p:cNvPr id="1" name=""/>
        <p:cNvGrpSpPr/>
        <p:nvPr/>
      </p:nvGrpSpPr>
      <p:grpSpPr>
        <a:xfrm>
          <a:off x="0" y="0"/>
          <a:ext cx="0" cy="0"/>
          <a:chOff x="0" y="0"/>
          <a:chExt cx="0" cy="0"/>
        </a:xfrm>
      </p:grpSpPr>
      <p:sp>
        <p:nvSpPr>
          <p:cNvPr id="2" name="Title 1"/>
          <p:cNvSpPr>
            <a:spLocks noGrp="1"/>
          </p:cNvSpPr>
          <p:nvPr>
            <p:ph type="title"/>
          </p:nvPr>
        </p:nvSpPr>
        <p:spPr>
          <a:xfrm>
            <a:off x="540976" y="567101"/>
            <a:ext cx="11121296" cy="537799"/>
          </a:xfrm>
        </p:spPr>
        <p:txBody>
          <a:bodyPr/>
          <a:lstStyle>
            <a:lvl1pPr>
              <a:defRPr sz="3000"/>
            </a:lvl1pPr>
          </a:lstStyle>
          <a:p>
            <a:r>
              <a:rPr lang="en-US"/>
              <a:t>Click to edit Master title style</a:t>
            </a:r>
            <a:endParaRPr lang="en-GB" dirty="0"/>
          </a:p>
        </p:txBody>
      </p:sp>
      <p:sp>
        <p:nvSpPr>
          <p:cNvPr id="3" name="Content Placeholder 2"/>
          <p:cNvSpPr>
            <a:spLocks noGrp="1"/>
          </p:cNvSpPr>
          <p:nvPr>
            <p:ph idx="1"/>
          </p:nvPr>
        </p:nvSpPr>
        <p:spPr>
          <a:xfrm>
            <a:off x="540000" y="1548400"/>
            <a:ext cx="11122272" cy="3220368"/>
          </a:xfrm>
        </p:spPr>
        <p:txBody>
          <a:bodyPr/>
          <a:lstStyle>
            <a:lvl1pPr>
              <a:spcAft>
                <a:spcPts val="1200"/>
              </a:spcAft>
              <a:defRPr b="0" i="0">
                <a:latin typeface="+mn-lt"/>
                <a:ea typeface="Hind Medium" charset="0"/>
                <a:cs typeface="Hind Medium" charset="0"/>
              </a:defRPr>
            </a:lvl1pPr>
            <a:lvl2pPr>
              <a:lnSpc>
                <a:spcPct val="114000"/>
              </a:lnSpc>
              <a:defRPr sz="1800">
                <a:latin typeface="+mn-lt"/>
              </a:defRPr>
            </a:lvl2pPr>
            <a:lvl3pPr>
              <a:lnSpc>
                <a:spcPct val="114000"/>
              </a:lnSpc>
              <a:spcAft>
                <a:spcPts val="0"/>
              </a:spcAft>
              <a:defRPr sz="1800">
                <a:latin typeface="+mn-lt"/>
              </a:defRPr>
            </a:lvl3pPr>
            <a:lvl4pPr>
              <a:lnSpc>
                <a:spcPct val="114000"/>
              </a:lnSpc>
              <a:defRPr sz="1800">
                <a:latin typeface="+mn-lt"/>
              </a:defRPr>
            </a:lvl4pPr>
            <a:lvl5pPr>
              <a:lnSpc>
                <a:spcPct val="114000"/>
              </a:lnSpc>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9"/>
          <p:cNvSpPr>
            <a:spLocks noGrp="1"/>
          </p:cNvSpPr>
          <p:nvPr>
            <p:ph type="sldNum" sz="quarter" idx="15"/>
          </p:nvPr>
        </p:nvSpPr>
        <p:spPr/>
        <p:txBody>
          <a:bodyPr/>
          <a:lstStyle>
            <a:lvl1pPr>
              <a:defRPr/>
            </a:lvl1pPr>
          </a:lstStyle>
          <a:p>
            <a:fld id="{9EE1D23A-55C4-7542-8A1B-C225D7430AAE}" type="slidenum">
              <a:rPr lang="uk-UA" altLang="en-US"/>
              <a:pPr/>
              <a:t>‹#›</a:t>
            </a:fld>
            <a:endParaRPr lang="uk-UA" altLang="en-US" dirty="0"/>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9920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9369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Orange subsection divi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3400" y="629920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40000" y="4279119"/>
            <a:ext cx="5715734" cy="805092"/>
          </a:xfrm>
        </p:spPr>
        <p:txBody>
          <a:bodyPr wrap="square">
            <a:spAutoFit/>
          </a:bodyPr>
          <a:lstStyle>
            <a:lvl1pPr>
              <a:defRPr lang="en-GB" sz="2400" dirty="0">
                <a:solidFill>
                  <a:srgbClr val="EEF2EC"/>
                </a:solidFill>
                <a:latin typeface="+mn-lt"/>
                <a:ea typeface="+mj-ea"/>
                <a:cs typeface="+mj-cs"/>
              </a:defRPr>
            </a:lvl1pPr>
          </a:lstStyle>
          <a:p>
            <a:pPr lvl="0"/>
            <a:r>
              <a:rPr lang="en-US"/>
              <a:t>Click to edit Master subtitle style</a:t>
            </a:r>
            <a:endParaRPr lang="en-GB" dirty="0"/>
          </a:p>
        </p:txBody>
      </p:sp>
      <p:sp>
        <p:nvSpPr>
          <p:cNvPr id="2" name="Title 1"/>
          <p:cNvSpPr>
            <a:spLocks noGrp="1"/>
          </p:cNvSpPr>
          <p:nvPr>
            <p:ph type="ctrTitle"/>
          </p:nvPr>
        </p:nvSpPr>
        <p:spPr>
          <a:xfrm>
            <a:off x="540000" y="2461259"/>
            <a:ext cx="11127883" cy="768224"/>
          </a:xfrm>
        </p:spPr>
        <p:txBody>
          <a:bodyPr/>
          <a:lstStyle>
            <a:lvl1pPr algn="l">
              <a:lnSpc>
                <a:spcPct val="104000"/>
              </a:lnSpc>
              <a:defRPr sz="4800">
                <a:solidFill>
                  <a:srgbClr val="EEF2EC"/>
                </a:solidFill>
              </a:defRPr>
            </a:lvl1pPr>
          </a:lstStyle>
          <a:p>
            <a:r>
              <a:rPr lang="en-US"/>
              <a:t>Click to edit Master title style</a:t>
            </a:r>
            <a:endParaRPr lang="en-GB" dirty="0"/>
          </a:p>
        </p:txBody>
      </p:sp>
      <p:sp>
        <p:nvSpPr>
          <p:cNvPr id="6" name="Slide Number Placeholder 9"/>
          <p:cNvSpPr>
            <a:spLocks noGrp="1"/>
          </p:cNvSpPr>
          <p:nvPr>
            <p:ph type="sldNum" sz="quarter" idx="11"/>
          </p:nvPr>
        </p:nvSpPr>
        <p:spPr/>
        <p:txBody>
          <a:bodyPr/>
          <a:lstStyle>
            <a:lvl1pPr>
              <a:defRPr>
                <a:solidFill>
                  <a:srgbClr val="EEF2EC"/>
                </a:solidFill>
              </a:defRPr>
            </a:lvl1pPr>
          </a:lstStyle>
          <a:p>
            <a:fld id="{3FB79B9C-4BB8-F94D-A304-79486E9E65B1}" type="slidenum">
              <a:rPr lang="uk-UA" altLang="en-US"/>
              <a:pPr/>
              <a:t>‹#›</a:t>
            </a:fld>
            <a:endParaRPr lang="uk-UA" altLang="en-US" dirty="0"/>
          </a:p>
        </p:txBody>
      </p:sp>
    </p:spTree>
    <p:extLst>
      <p:ext uri="{BB962C8B-B14F-4D97-AF65-F5344CB8AC3E}">
        <p14:creationId xmlns:p14="http://schemas.microsoft.com/office/powerpoint/2010/main" val="2933559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023 Ground Blue divi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hasCustomPrompt="1"/>
          </p:nvPr>
        </p:nvSpPr>
        <p:spPr>
          <a:xfrm>
            <a:off x="540000" y="2461259"/>
            <a:ext cx="11127883" cy="768224"/>
          </a:xfrm>
        </p:spPr>
        <p:txBody>
          <a:bodyPr lIns="91440" rIns="91440"/>
          <a:lstStyle>
            <a:lvl1pPr algn="l">
              <a:lnSpc>
                <a:spcPct val="104000"/>
              </a:lnSpc>
              <a:defRPr sz="4800">
                <a:solidFill>
                  <a:srgbClr val="EEF2EC"/>
                </a:solidFill>
              </a:defRPr>
            </a:lvl1pPr>
          </a:lstStyle>
          <a:p>
            <a:r>
              <a:rPr lang="en-US" dirty="0"/>
              <a:t>Click here to edit divider text</a:t>
            </a:r>
            <a:endParaRPr lang="en-GB" dirty="0"/>
          </a:p>
        </p:txBody>
      </p:sp>
      <p:sp>
        <p:nvSpPr>
          <p:cNvPr id="3" name="Subtitle"/>
          <p:cNvSpPr>
            <a:spLocks noGrp="1"/>
          </p:cNvSpPr>
          <p:nvPr>
            <p:ph type="subTitle" idx="1" hasCustomPrompt="1"/>
          </p:nvPr>
        </p:nvSpPr>
        <p:spPr>
          <a:xfrm>
            <a:off x="540000" y="4279119"/>
            <a:ext cx="5715734" cy="433965"/>
          </a:xfrm>
          <a:prstGeom prst="rect">
            <a:avLst/>
          </a:prstGeom>
        </p:spPr>
        <p:txBody>
          <a:bodyPr wrap="square">
            <a:spAutoFit/>
          </a:bodyPr>
          <a:lstStyle>
            <a:lvl1pPr>
              <a:defRPr lang="en-GB" sz="2400" b="0" i="0" dirty="0">
                <a:solidFill>
                  <a:srgbClr val="EEF2EC"/>
                </a:solidFill>
                <a:latin typeface="Hind Light" panose="02000000000000000000" pitchFamily="2" charset="77"/>
                <a:ea typeface="+mj-ea"/>
                <a:cs typeface="Hind Light" panose="02000000000000000000" pitchFamily="2" charset="77"/>
              </a:defRPr>
            </a:lvl1pPr>
          </a:lstStyle>
          <a:p>
            <a:pPr lvl="0"/>
            <a:r>
              <a:rPr lang="en-US" dirty="0"/>
              <a:t>Click to edit divider subtitle</a:t>
            </a:r>
            <a:endParaRPr lang="en-GB" dirty="0"/>
          </a:p>
        </p:txBody>
      </p:sp>
      <p:pic>
        <p:nvPicPr>
          <p:cNvPr id="4" name="ISOC symbol">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95284"/>
            <a:ext cx="344424" cy="3444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68768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2023 Accent Purple divi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15BBDA41-205F-2742-B93C-1ED4DCAD55D2}"/>
              </a:ext>
            </a:extLst>
          </p:cNvPr>
          <p:cNvSpPr>
            <a:spLocks noGrp="1"/>
          </p:cNvSpPr>
          <p:nvPr>
            <p:ph type="ctrTitle" hasCustomPrompt="1"/>
          </p:nvPr>
        </p:nvSpPr>
        <p:spPr>
          <a:xfrm>
            <a:off x="540000" y="2461259"/>
            <a:ext cx="11127883" cy="768224"/>
          </a:xfrm>
        </p:spPr>
        <p:txBody>
          <a:bodyPr lIns="91440" rIns="91440"/>
          <a:lstStyle>
            <a:lvl1pPr algn="l">
              <a:lnSpc>
                <a:spcPct val="104000"/>
              </a:lnSpc>
              <a:defRPr sz="4800">
                <a:solidFill>
                  <a:srgbClr val="EEF2EC"/>
                </a:solidFill>
              </a:defRPr>
            </a:lvl1pPr>
          </a:lstStyle>
          <a:p>
            <a:r>
              <a:rPr lang="en-US" dirty="0"/>
              <a:t>Click here to edit divider text</a:t>
            </a:r>
            <a:endParaRPr lang="en-GB" dirty="0"/>
          </a:p>
        </p:txBody>
      </p:sp>
      <p:sp>
        <p:nvSpPr>
          <p:cNvPr id="3" name="Subtitle"/>
          <p:cNvSpPr>
            <a:spLocks noGrp="1"/>
          </p:cNvSpPr>
          <p:nvPr>
            <p:ph type="subTitle" idx="1" hasCustomPrompt="1"/>
          </p:nvPr>
        </p:nvSpPr>
        <p:spPr>
          <a:xfrm>
            <a:off x="540000" y="4279119"/>
            <a:ext cx="5715734" cy="433965"/>
          </a:xfrm>
          <a:prstGeom prst="rect">
            <a:avLst/>
          </a:prstGeom>
        </p:spPr>
        <p:txBody>
          <a:bodyPr wrap="square">
            <a:spAutoFit/>
          </a:bodyPr>
          <a:lstStyle>
            <a:lvl1pPr>
              <a:defRPr lang="en-GB" sz="2400" b="0" i="0" dirty="0">
                <a:solidFill>
                  <a:srgbClr val="EEF2EC"/>
                </a:solidFill>
                <a:latin typeface="Hind Light" panose="02000000000000000000" pitchFamily="2" charset="77"/>
                <a:ea typeface="+mj-ea"/>
                <a:cs typeface="Hind Light" panose="02000000000000000000" pitchFamily="2" charset="77"/>
              </a:defRPr>
            </a:lvl1pPr>
          </a:lstStyle>
          <a:p>
            <a:pPr lvl="0"/>
            <a:r>
              <a:rPr lang="en-US" dirty="0"/>
              <a:t>Click to edit divider subtitle</a:t>
            </a:r>
            <a:endParaRPr lang="en-GB" dirty="0"/>
          </a:p>
        </p:txBody>
      </p:sp>
      <p:pic>
        <p:nvPicPr>
          <p:cNvPr id="11" name="ISOC Symbol">
            <a:extLst>
              <a:ext uri="{FF2B5EF4-FFF2-40B4-BE49-F238E27FC236}">
                <a16:creationId xmlns:a16="http://schemas.microsoft.com/office/drawing/2014/main" id="{B1B4F776-F712-0F42-9059-6A1A2DD32B9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83561"/>
            <a:ext cx="344424" cy="3444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0414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2023 Ground Green divi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15BBDA41-205F-2742-B93C-1ED4DCAD55D2}"/>
              </a:ext>
            </a:extLst>
          </p:cNvPr>
          <p:cNvSpPr>
            <a:spLocks noGrp="1"/>
          </p:cNvSpPr>
          <p:nvPr>
            <p:ph type="ctrTitle" hasCustomPrompt="1"/>
          </p:nvPr>
        </p:nvSpPr>
        <p:spPr>
          <a:xfrm>
            <a:off x="540000" y="2461259"/>
            <a:ext cx="11127883" cy="768224"/>
          </a:xfrm>
        </p:spPr>
        <p:txBody>
          <a:bodyPr lIns="91440" rIns="91440"/>
          <a:lstStyle>
            <a:lvl1pPr algn="l">
              <a:lnSpc>
                <a:spcPct val="104000"/>
              </a:lnSpc>
              <a:defRPr sz="4800">
                <a:solidFill>
                  <a:schemeClr val="tx1"/>
                </a:solidFill>
              </a:defRPr>
            </a:lvl1pPr>
          </a:lstStyle>
          <a:p>
            <a:r>
              <a:rPr lang="en-US" dirty="0"/>
              <a:t>Click here to edit divider text</a:t>
            </a:r>
            <a:endParaRPr lang="en-GB" dirty="0"/>
          </a:p>
        </p:txBody>
      </p:sp>
      <p:sp>
        <p:nvSpPr>
          <p:cNvPr id="3" name="Subtitle"/>
          <p:cNvSpPr>
            <a:spLocks noGrp="1"/>
          </p:cNvSpPr>
          <p:nvPr>
            <p:ph type="subTitle" idx="1" hasCustomPrompt="1"/>
          </p:nvPr>
        </p:nvSpPr>
        <p:spPr>
          <a:xfrm>
            <a:off x="540000" y="4279119"/>
            <a:ext cx="5715734" cy="483850"/>
          </a:xfrm>
          <a:prstGeom prst="rect">
            <a:avLst/>
          </a:prstGeom>
        </p:spPr>
        <p:txBody>
          <a:bodyPr wrap="square">
            <a:spAutoFit/>
          </a:bodyPr>
          <a:lstStyle>
            <a:lvl1pPr>
              <a:defRPr lang="en-GB" sz="2400" b="0" i="0" dirty="0">
                <a:solidFill>
                  <a:schemeClr val="tx1"/>
                </a:solidFill>
                <a:latin typeface="Hind Light" panose="02000000000000000000" pitchFamily="2" charset="77"/>
                <a:ea typeface="+mj-ea"/>
                <a:cs typeface="Hind Light" panose="02000000000000000000" pitchFamily="2" charset="77"/>
              </a:defRPr>
            </a:lvl1pPr>
          </a:lstStyle>
          <a:p>
            <a:pPr lvl="0"/>
            <a:r>
              <a:rPr lang="en-US" dirty="0"/>
              <a:t>Click to edit divider subtitle</a:t>
            </a:r>
            <a:endParaRPr lang="en-GB" dirty="0"/>
          </a:p>
        </p:txBody>
      </p:sp>
      <p:pic>
        <p:nvPicPr>
          <p:cNvPr id="2" name="ISOC Symbol">
            <a:extLst>
              <a:ext uri="{FF2B5EF4-FFF2-40B4-BE49-F238E27FC236}">
                <a16:creationId xmlns:a16="http://schemas.microsoft.com/office/drawing/2014/main" id="{A870B875-8303-F0A7-3B5C-60704320752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5168" y="6191770"/>
            <a:ext cx="344424" cy="344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82397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2023 Large Statement Depth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Main Content">
            <a:extLst>
              <a:ext uri="{FF2B5EF4-FFF2-40B4-BE49-F238E27FC236}">
                <a16:creationId xmlns:a16="http://schemas.microsoft.com/office/drawing/2014/main" id="{2E0EBDDF-042C-1744-AE46-71F2DF54D880}"/>
              </a:ext>
            </a:extLst>
          </p:cNvPr>
          <p:cNvSpPr>
            <a:spLocks noGrp="1"/>
          </p:cNvSpPr>
          <p:nvPr>
            <p:ph sz="quarter" idx="12"/>
          </p:nvPr>
        </p:nvSpPr>
        <p:spPr>
          <a:xfrm>
            <a:off x="879593" y="2067951"/>
            <a:ext cx="10205749" cy="2799471"/>
          </a:xfrm>
        </p:spPr>
        <p:txBody>
          <a:bodyPr anchor="ctr">
            <a:normAutofit/>
          </a:bodyPr>
          <a:lstStyle>
            <a:lvl1pPr algn="ctr">
              <a:defRPr sz="4800">
                <a:solidFill>
                  <a:schemeClr val="bg1"/>
                </a:solidFill>
              </a:defRPr>
            </a:lvl1pPr>
            <a:lvl2pPr>
              <a:buNone/>
              <a:defRPr/>
            </a:lvl2pPr>
          </a:lstStyle>
          <a:p>
            <a:pPr lvl="0"/>
            <a:r>
              <a:rPr lang="en-US"/>
              <a:t>Click to edit Master text styles</a:t>
            </a:r>
          </a:p>
        </p:txBody>
      </p:sp>
      <p:sp>
        <p:nvSpPr>
          <p:cNvPr id="10" name="Slide Number">
            <a:extLst>
              <a:ext uri="{FF2B5EF4-FFF2-40B4-BE49-F238E27FC236}">
                <a16:creationId xmlns:a16="http://schemas.microsoft.com/office/drawing/2014/main" id="{E9FE4699-7B30-0F4F-B541-E21F86AAB2FA}"/>
              </a:ext>
              <a:ext uri="{C183D7F6-B498-43B3-948B-1728B52AA6E4}">
                <adec:decorative xmlns:adec="http://schemas.microsoft.com/office/drawing/2017/decorative" val="1"/>
              </a:ext>
            </a:extLst>
          </p:cNvPr>
          <p:cNvSpPr>
            <a:spLocks noGrp="1"/>
          </p:cNvSpPr>
          <p:nvPr>
            <p:ph type="sldNum" sz="quarter" idx="11"/>
          </p:nvPr>
        </p:nvSpPr>
        <p:spPr>
          <a:xfrm>
            <a:off x="8856920" y="6191770"/>
            <a:ext cx="2743200" cy="365125"/>
          </a:xfrm>
        </p:spPr>
        <p:txBody>
          <a:bodyPr/>
          <a:lstStyle>
            <a:lvl1pPr>
              <a:defRPr>
                <a:solidFill>
                  <a:schemeClr val="bg1"/>
                </a:solidFill>
              </a:defRPr>
            </a:lvl1pPr>
          </a:lstStyle>
          <a:p>
            <a:fld id="{DBE5F007-28FD-B845-A833-24BC97E499D9}" type="slidenum">
              <a:rPr lang="uk-UA" altLang="en-US" smtClean="0"/>
              <a:pPr/>
              <a:t>‹#›</a:t>
            </a:fld>
            <a:endParaRPr lang="uk-UA" altLang="en-US" dirty="0">
              <a:solidFill>
                <a:schemeClr val="bg1"/>
              </a:solidFill>
            </a:endParaRPr>
          </a:p>
        </p:txBody>
      </p:sp>
      <p:pic>
        <p:nvPicPr>
          <p:cNvPr id="11" name="ISOC Symbol">
            <a:extLst>
              <a:ext uri="{FF2B5EF4-FFF2-40B4-BE49-F238E27FC236}">
                <a16:creationId xmlns:a16="http://schemas.microsoft.com/office/drawing/2014/main" id="{BE591B25-402B-894E-B123-A3EEC262BDD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95284"/>
            <a:ext cx="344424" cy="3444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8978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2023 Large Statement Accent Yellow">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in Content">
            <a:extLst>
              <a:ext uri="{FF2B5EF4-FFF2-40B4-BE49-F238E27FC236}">
                <a16:creationId xmlns:a16="http://schemas.microsoft.com/office/drawing/2014/main" id="{ADF46D6C-541E-9F40-B7AA-4D21FB7F09DE}"/>
              </a:ext>
            </a:extLst>
          </p:cNvPr>
          <p:cNvSpPr>
            <a:spLocks noGrp="1"/>
          </p:cNvSpPr>
          <p:nvPr>
            <p:ph sz="quarter" idx="12"/>
          </p:nvPr>
        </p:nvSpPr>
        <p:spPr>
          <a:xfrm>
            <a:off x="879593" y="2067951"/>
            <a:ext cx="10205749" cy="2799471"/>
          </a:xfrm>
        </p:spPr>
        <p:txBody>
          <a:bodyPr anchor="ctr">
            <a:normAutofit/>
          </a:bodyPr>
          <a:lstStyle>
            <a:lvl1pPr algn="ctr">
              <a:defRPr sz="4800"/>
            </a:lvl1pPr>
            <a:lvl2pPr>
              <a:buNone/>
              <a:defRPr/>
            </a:lvl2pPr>
          </a:lstStyle>
          <a:p>
            <a:pPr lvl="0"/>
            <a:r>
              <a:rPr lang="en-US"/>
              <a:t>Click to edit Master text styles</a:t>
            </a:r>
          </a:p>
        </p:txBody>
      </p:sp>
      <p:sp>
        <p:nvSpPr>
          <p:cNvPr id="5" name="Slide Number">
            <a:extLst>
              <a:ext uri="{C183D7F6-B498-43B3-948B-1728B52AA6E4}">
                <adec:decorative xmlns:adec="http://schemas.microsoft.com/office/drawing/2017/decorative" val="1"/>
              </a:ext>
            </a:extLst>
          </p:cNvPr>
          <p:cNvSpPr>
            <a:spLocks noGrp="1"/>
          </p:cNvSpPr>
          <p:nvPr>
            <p:ph type="sldNum" sz="quarter" idx="11"/>
          </p:nvPr>
        </p:nvSpPr>
        <p:spPr>
          <a:xfrm>
            <a:off x="8856920" y="6191770"/>
            <a:ext cx="2743200" cy="365125"/>
          </a:xfrm>
        </p:spPr>
        <p:txBody>
          <a:bodyPr/>
          <a:lstStyle>
            <a:lvl1pPr>
              <a:defRPr>
                <a:solidFill>
                  <a:schemeClr val="tx1"/>
                </a:solidFill>
              </a:defRPr>
            </a:lvl1pPr>
          </a:lstStyle>
          <a:p>
            <a:fld id="{DBE5F007-28FD-B845-A833-24BC97E499D9}" type="slidenum">
              <a:rPr lang="uk-UA" altLang="en-US" smtClean="0"/>
              <a:pPr/>
              <a:t>‹#›</a:t>
            </a:fld>
            <a:endParaRPr lang="uk-UA" altLang="en-US" dirty="0">
              <a:solidFill>
                <a:schemeClr val="tx1"/>
              </a:solidFill>
            </a:endParaRPr>
          </a:p>
        </p:txBody>
      </p:sp>
      <p:pic>
        <p:nvPicPr>
          <p:cNvPr id="9" name="ISOC Symbol">
            <a:extLst>
              <a:ext uri="{FF2B5EF4-FFF2-40B4-BE49-F238E27FC236}">
                <a16:creationId xmlns:a16="http://schemas.microsoft.com/office/drawing/2014/main" id="{F464B3E2-8374-A544-A6C1-E318F6E9172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5168" y="6191770"/>
            <a:ext cx="344424" cy="3444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40938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023 2-column 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5A3D5433-C30F-7B45-99E2-D91CD7AC98DE}"/>
              </a:ext>
            </a:extLst>
          </p:cNvPr>
          <p:cNvSpPr>
            <a:spLocks noGrp="1"/>
          </p:cNvSpPr>
          <p:nvPr>
            <p:ph type="title"/>
          </p:nvPr>
        </p:nvSpPr>
        <p:spPr>
          <a:xfrm>
            <a:off x="541338" y="566739"/>
            <a:ext cx="11109600" cy="563042"/>
          </a:xfrm>
        </p:spPr>
        <p:txBody>
          <a:bodyPr/>
          <a:lstStyle>
            <a:lvl1pPr>
              <a:defRPr>
                <a:solidFill>
                  <a:schemeClr val="accent1"/>
                </a:solidFill>
              </a:defRPr>
            </a:lvl1pPr>
          </a:lstStyle>
          <a:p>
            <a:r>
              <a:rPr lang="en-US"/>
              <a:t>Click to edit Master title style</a:t>
            </a:r>
            <a:endParaRPr lang="en-US" dirty="0"/>
          </a:p>
        </p:txBody>
      </p:sp>
      <p:sp>
        <p:nvSpPr>
          <p:cNvPr id="5" name="Main Content-Left">
            <a:extLst>
              <a:ext uri="{FF2B5EF4-FFF2-40B4-BE49-F238E27FC236}">
                <a16:creationId xmlns:a16="http://schemas.microsoft.com/office/drawing/2014/main" id="{FE6995CB-E8F1-9145-91FB-1FC5F2C24960}"/>
              </a:ext>
            </a:extLst>
          </p:cNvPr>
          <p:cNvSpPr>
            <a:spLocks noGrp="1"/>
          </p:cNvSpPr>
          <p:nvPr>
            <p:ph sz="quarter" idx="12"/>
          </p:nvPr>
        </p:nvSpPr>
        <p:spPr>
          <a:xfrm>
            <a:off x="544132" y="1389380"/>
            <a:ext cx="5329363" cy="4451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Main Content-Right">
            <a:extLst>
              <a:ext uri="{FF2B5EF4-FFF2-40B4-BE49-F238E27FC236}">
                <a16:creationId xmlns:a16="http://schemas.microsoft.com/office/drawing/2014/main" id="{03B27AED-85A0-F24B-81DD-66759D7A43CB}"/>
              </a:ext>
            </a:extLst>
          </p:cNvPr>
          <p:cNvSpPr>
            <a:spLocks noGrp="1"/>
          </p:cNvSpPr>
          <p:nvPr>
            <p:ph sz="quarter" idx="13"/>
          </p:nvPr>
        </p:nvSpPr>
        <p:spPr>
          <a:xfrm>
            <a:off x="6270757" y="1389380"/>
            <a:ext cx="5329363" cy="4451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a:extLst>
              <a:ext uri="{FF2B5EF4-FFF2-40B4-BE49-F238E27FC236}">
                <a16:creationId xmlns:a16="http://schemas.microsoft.com/office/drawing/2014/main" id="{36ED3E37-FF79-FE49-8427-154242BBCB11}"/>
              </a:ext>
              <a:ext uri="{C183D7F6-B498-43B3-948B-1728B52AA6E4}">
                <adec:decorative xmlns:adec="http://schemas.microsoft.com/office/drawing/2017/decorative" val="1"/>
              </a:ext>
            </a:extLst>
          </p:cNvPr>
          <p:cNvSpPr>
            <a:spLocks noGrp="1"/>
          </p:cNvSpPr>
          <p:nvPr>
            <p:ph type="sldNum" sz="quarter" idx="11"/>
          </p:nvPr>
        </p:nvSpPr>
        <p:spPr>
          <a:xfrm>
            <a:off x="8856920" y="6191770"/>
            <a:ext cx="2743200" cy="365125"/>
          </a:xfrm>
        </p:spPr>
        <p:txBody>
          <a:bodyPr/>
          <a:lstStyle>
            <a:lvl1pPr>
              <a:defRPr>
                <a:solidFill>
                  <a:schemeClr val="tx1"/>
                </a:solidFill>
              </a:defRPr>
            </a:lvl1pPr>
          </a:lstStyle>
          <a:p>
            <a:fld id="{DBE5F007-28FD-B845-A833-24BC97E499D9}" type="slidenum">
              <a:rPr lang="uk-UA" altLang="en-US" smtClean="0"/>
              <a:pPr/>
              <a:t>‹#›</a:t>
            </a:fld>
            <a:endParaRPr lang="uk-UA" altLang="en-US" dirty="0">
              <a:solidFill>
                <a:schemeClr val="tx1"/>
              </a:solidFill>
            </a:endParaRPr>
          </a:p>
        </p:txBody>
      </p:sp>
      <p:pic>
        <p:nvPicPr>
          <p:cNvPr id="8" name="ISOC Symbol">
            <a:extLst>
              <a:ext uri="{FF2B5EF4-FFF2-40B4-BE49-F238E27FC236}">
                <a16:creationId xmlns:a16="http://schemas.microsoft.com/office/drawing/2014/main" id="{D81B4F08-7334-2149-9EA5-905CA174316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5168" y="6191770"/>
            <a:ext cx="344424" cy="3444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86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023 Picture with Caption">
    <p:spTree>
      <p:nvGrpSpPr>
        <p:cNvPr id="1" name=""/>
        <p:cNvGrpSpPr/>
        <p:nvPr/>
      </p:nvGrpSpPr>
      <p:grpSpPr>
        <a:xfrm>
          <a:off x="0" y="0"/>
          <a:ext cx="0" cy="0"/>
          <a:chOff x="0" y="0"/>
          <a:chExt cx="0" cy="0"/>
        </a:xfrm>
      </p:grpSpPr>
      <p:sp>
        <p:nvSpPr>
          <p:cNvPr id="15" name="Title">
            <a:extLst>
              <a:ext uri="{FF2B5EF4-FFF2-40B4-BE49-F238E27FC236}">
                <a16:creationId xmlns:a16="http://schemas.microsoft.com/office/drawing/2014/main" id="{CD902B53-9D84-C24C-93E5-6DA34EE3DC51}"/>
              </a:ext>
            </a:extLst>
          </p:cNvPr>
          <p:cNvSpPr>
            <a:spLocks noGrp="1"/>
          </p:cNvSpPr>
          <p:nvPr>
            <p:ph type="title"/>
          </p:nvPr>
        </p:nvSpPr>
        <p:spPr>
          <a:xfrm>
            <a:off x="540771" y="566739"/>
            <a:ext cx="5564373" cy="563042"/>
          </a:xfrm>
        </p:spPr>
        <p:txBody>
          <a:bodyPr/>
          <a:lstStyle>
            <a:lvl1pPr>
              <a:defRPr>
                <a:solidFill>
                  <a:schemeClr val="accent1"/>
                </a:solidFill>
              </a:defRPr>
            </a:lvl1pPr>
          </a:lstStyle>
          <a:p>
            <a:r>
              <a:rPr lang="en-US"/>
              <a:t>Click to edit Master title style</a:t>
            </a:r>
            <a:endParaRPr lang="en-US" dirty="0"/>
          </a:p>
        </p:txBody>
      </p:sp>
      <p:sp>
        <p:nvSpPr>
          <p:cNvPr id="4" name="Main Content">
            <a:extLst>
              <a:ext uri="{FF2B5EF4-FFF2-40B4-BE49-F238E27FC236}">
                <a16:creationId xmlns:a16="http://schemas.microsoft.com/office/drawing/2014/main" id="{822E8AE2-50D4-754F-844E-C2D1E259E67D}"/>
              </a:ext>
            </a:extLst>
          </p:cNvPr>
          <p:cNvSpPr>
            <a:spLocks noGrp="1"/>
          </p:cNvSpPr>
          <p:nvPr>
            <p:ph sz="quarter" idx="12"/>
          </p:nvPr>
        </p:nvSpPr>
        <p:spPr>
          <a:xfrm>
            <a:off x="548640" y="1389380"/>
            <a:ext cx="5564373"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a:extLst>
              <a:ext uri="{FF2B5EF4-FFF2-40B4-BE49-F238E27FC236}">
                <a16:creationId xmlns:a16="http://schemas.microsoft.com/office/drawing/2014/main" id="{1004C492-DDD5-E14C-8F97-9F57C2F76282}"/>
              </a:ext>
              <a:ext uri="{C183D7F6-B498-43B3-948B-1728B52AA6E4}">
                <adec:decorative xmlns:adec="http://schemas.microsoft.com/office/drawing/2017/decorative" val="1"/>
              </a:ext>
            </a:extLst>
          </p:cNvPr>
          <p:cNvSpPr>
            <a:spLocks noGrp="1"/>
          </p:cNvSpPr>
          <p:nvPr>
            <p:ph type="pic" idx="1"/>
          </p:nvPr>
        </p:nvSpPr>
        <p:spPr>
          <a:xfrm>
            <a:off x="6305106" y="0"/>
            <a:ext cx="5886893"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Slide Number">
            <a:extLst>
              <a:ext uri="{FF2B5EF4-FFF2-40B4-BE49-F238E27FC236}">
                <a16:creationId xmlns:a16="http://schemas.microsoft.com/office/drawing/2014/main" id="{B04A428A-CB40-9B4A-BC0D-90E12859CDB7}"/>
              </a:ext>
              <a:ext uri="{C183D7F6-B498-43B3-948B-1728B52AA6E4}">
                <adec:decorative xmlns:adec="http://schemas.microsoft.com/office/drawing/2017/decorative" val="1"/>
              </a:ext>
            </a:extLst>
          </p:cNvPr>
          <p:cNvSpPr>
            <a:spLocks noGrp="1"/>
          </p:cNvSpPr>
          <p:nvPr>
            <p:ph type="sldNum" sz="quarter" idx="11"/>
          </p:nvPr>
        </p:nvSpPr>
        <p:spPr>
          <a:xfrm>
            <a:off x="8856920" y="6191770"/>
            <a:ext cx="2743200" cy="365125"/>
          </a:xfrm>
        </p:spPr>
        <p:txBody>
          <a:bodyPr/>
          <a:lstStyle>
            <a:lvl1pPr>
              <a:defRPr>
                <a:solidFill>
                  <a:schemeClr val="tx1"/>
                </a:solidFill>
              </a:defRPr>
            </a:lvl1pPr>
          </a:lstStyle>
          <a:p>
            <a:fld id="{DBE5F007-28FD-B845-A833-24BC97E499D9}" type="slidenum">
              <a:rPr lang="uk-UA" altLang="en-US" smtClean="0"/>
              <a:pPr/>
              <a:t>‹#›</a:t>
            </a:fld>
            <a:endParaRPr lang="uk-UA" altLang="en-US" dirty="0">
              <a:solidFill>
                <a:schemeClr val="tx1"/>
              </a:solidFill>
            </a:endParaRPr>
          </a:p>
        </p:txBody>
      </p:sp>
      <p:pic>
        <p:nvPicPr>
          <p:cNvPr id="12" name="ISOC Symbol">
            <a:extLst>
              <a:ext uri="{FF2B5EF4-FFF2-40B4-BE49-F238E27FC236}">
                <a16:creationId xmlns:a16="http://schemas.microsoft.com/office/drawing/2014/main" id="{124B8441-C70C-8E4C-A92B-CBD41F5AA90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5168" y="6191770"/>
            <a:ext cx="344424" cy="3444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3965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023 Title Only">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80193B3-FE14-004D-BBD6-596D1E04CD04}"/>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9" name="Slide Number">
            <a:extLst>
              <a:ext uri="{FF2B5EF4-FFF2-40B4-BE49-F238E27FC236}">
                <a16:creationId xmlns:a16="http://schemas.microsoft.com/office/drawing/2014/main" id="{C5E4EC4C-7F20-504F-83E3-A7F63CD4B1BD}"/>
              </a:ext>
              <a:ext uri="{C183D7F6-B498-43B3-948B-1728B52AA6E4}">
                <adec:decorative xmlns:adec="http://schemas.microsoft.com/office/drawing/2017/decorative" val="1"/>
              </a:ext>
            </a:extLst>
          </p:cNvPr>
          <p:cNvSpPr>
            <a:spLocks noGrp="1"/>
          </p:cNvSpPr>
          <p:nvPr>
            <p:ph type="sldNum" sz="quarter" idx="11"/>
          </p:nvPr>
        </p:nvSpPr>
        <p:spPr>
          <a:xfrm>
            <a:off x="8856920" y="6191770"/>
            <a:ext cx="2743200" cy="365125"/>
          </a:xfrm>
        </p:spPr>
        <p:txBody>
          <a:bodyPr/>
          <a:lstStyle>
            <a:lvl1pPr>
              <a:defRPr>
                <a:solidFill>
                  <a:schemeClr val="tx1"/>
                </a:solidFill>
              </a:defRPr>
            </a:lvl1pPr>
          </a:lstStyle>
          <a:p>
            <a:fld id="{DBE5F007-28FD-B845-A833-24BC97E499D9}" type="slidenum">
              <a:rPr lang="uk-UA" altLang="en-US" smtClean="0"/>
              <a:pPr/>
              <a:t>‹#›</a:t>
            </a:fld>
            <a:endParaRPr lang="uk-UA" altLang="en-US" dirty="0">
              <a:solidFill>
                <a:schemeClr val="tx1"/>
              </a:solidFill>
            </a:endParaRPr>
          </a:p>
        </p:txBody>
      </p:sp>
      <p:pic>
        <p:nvPicPr>
          <p:cNvPr id="8" name="ISOC Symbol">
            <a:extLst>
              <a:ext uri="{FF2B5EF4-FFF2-40B4-BE49-F238E27FC236}">
                <a16:creationId xmlns:a16="http://schemas.microsoft.com/office/drawing/2014/main" id="{B0A3F75E-CC80-5E4D-A9D6-0A40915DAC3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5168" y="6191770"/>
            <a:ext cx="344424" cy="3444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53486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541337" y="566739"/>
            <a:ext cx="11628483" cy="603694"/>
          </a:xfrm>
          <a:prstGeom prst="rect">
            <a:avLst/>
          </a:prstGeom>
        </p:spPr>
        <p:txBody>
          <a:bodyPr vert="horz" wrap="square" lIns="0" tIns="0" rIns="0" bIns="0" rtlCol="0" anchor="t" anchorCtr="0">
            <a:noAutofit/>
          </a:bodyPr>
          <a:lstStyle/>
          <a:p>
            <a:r>
              <a:rPr lang="en-US" noProof="0" dirty="0"/>
              <a:t>Click to add a Master title</a:t>
            </a:r>
            <a:endParaRPr lang="en-GB" noProof="0" dirty="0"/>
          </a:p>
        </p:txBody>
      </p:sp>
      <p:sp>
        <p:nvSpPr>
          <p:cNvPr id="3" name="Main Text">
            <a:extLst>
              <a:ext uri="{FF2B5EF4-FFF2-40B4-BE49-F238E27FC236}">
                <a16:creationId xmlns:a16="http://schemas.microsoft.com/office/drawing/2014/main" id="{438CC12A-6611-6D4D-A5AD-D4A40ADCC648}"/>
              </a:ext>
            </a:extLst>
          </p:cNvPr>
          <p:cNvSpPr>
            <a:spLocks noGrp="1"/>
          </p:cNvSpPr>
          <p:nvPr>
            <p:ph type="body" idx="1"/>
          </p:nvPr>
        </p:nvSpPr>
        <p:spPr>
          <a:xfrm>
            <a:off x="552174" y="1388182"/>
            <a:ext cx="11639826" cy="46194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a:extLst>
              <a:ext uri="{C183D7F6-B498-43B3-948B-1728B52AA6E4}">
                <adec:decorative xmlns:adec="http://schemas.microsoft.com/office/drawing/2017/decorative" val="1"/>
              </a:ext>
            </a:extLst>
          </p:cNvPr>
          <p:cNvSpPr>
            <a:spLocks noGrp="1"/>
          </p:cNvSpPr>
          <p:nvPr>
            <p:ph type="sldNum" sz="quarter" idx="4"/>
          </p:nvPr>
        </p:nvSpPr>
        <p:spPr>
          <a:xfrm>
            <a:off x="8918575" y="6342063"/>
            <a:ext cx="2743200" cy="173037"/>
          </a:xfrm>
          <a:prstGeom prst="rect">
            <a:avLst/>
          </a:prstGeom>
        </p:spPr>
        <p:txBody>
          <a:bodyPr vert="horz" wrap="square" lIns="0" tIns="0" rIns="0" bIns="0" numCol="1" anchor="t" anchorCtr="0" compatLnSpc="1">
            <a:prstTxWarp prst="textNoShape">
              <a:avLst/>
            </a:prstTxWarp>
          </a:bodyPr>
          <a:lstStyle>
            <a:lvl1pPr algn="r">
              <a:defRPr sz="1000"/>
            </a:lvl1pPr>
          </a:lstStyle>
          <a:p>
            <a:fld id="{F4C3A41F-A775-1140-95F7-087AA6C6EBC6}" type="slidenum">
              <a:rPr lang="en-GB" altLang="en-US" noProof="0" smtClean="0"/>
              <a:pPr/>
              <a:t>‹#›</a:t>
            </a:fld>
            <a:endParaRPr lang="en-GB" altLang="en-US" noProof="0" dirty="0"/>
          </a:p>
        </p:txBody>
      </p:sp>
    </p:spTree>
    <p:extLst>
      <p:ext uri="{BB962C8B-B14F-4D97-AF65-F5344CB8AC3E}">
        <p14:creationId xmlns:p14="http://schemas.microsoft.com/office/powerpoint/2010/main" val="2616387158"/>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4" r:id="rId7"/>
    <p:sldLayoutId id="2147483805" r:id="rId8"/>
    <p:sldLayoutId id="2147483806" r:id="rId9"/>
    <p:sldLayoutId id="2147483807" r:id="rId10"/>
    <p:sldLayoutId id="2147483808" r:id="rId11"/>
    <p:sldLayoutId id="2147483812" r:id="rId12"/>
    <p:sldLayoutId id="2147483815" r:id="rId13"/>
  </p:sldLayoutIdLst>
  <mc:AlternateContent xmlns:mc="http://schemas.openxmlformats.org/markup-compatibility/2006" xmlns:p14="http://schemas.microsoft.com/office/powerpoint/2010/main">
    <mc:Choice Requires="p14">
      <p:transition p14:dur="10"/>
    </mc:Choice>
    <mc:Fallback xmlns="">
      <p:transition/>
    </mc:Fallback>
  </mc:AlternateContent>
  <p:hf hdr="0" dt="0"/>
  <p:txStyles>
    <p:titleStyle>
      <a:lvl1pPr algn="l" rtl="0" eaLnBrk="1" fontAlgn="base" hangingPunct="1">
        <a:lnSpc>
          <a:spcPct val="106000"/>
        </a:lnSpc>
        <a:spcBef>
          <a:spcPct val="0"/>
        </a:spcBef>
        <a:spcAft>
          <a:spcPct val="0"/>
        </a:spcAft>
        <a:defRPr sz="3000" kern="1200" spc="20">
          <a:solidFill>
            <a:schemeClr val="accent1"/>
          </a:solidFill>
          <a:latin typeface="+mj-lt"/>
          <a:ea typeface="ＭＳ Ｐゴシック" charset="-128"/>
          <a:cs typeface="+mj-cs"/>
        </a:defRPr>
      </a:lvl1pPr>
      <a:lvl2pPr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2pPr>
      <a:lvl3pPr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3pPr>
      <a:lvl4pPr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4pPr>
      <a:lvl5pPr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5pPr>
      <a:lvl6pPr marL="457200"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6pPr>
      <a:lvl7pPr marL="914400"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7pPr>
      <a:lvl8pPr marL="1371600"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8pPr>
      <a:lvl9pPr marL="1828800"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9pPr>
    </p:titleStyle>
    <p:bodyStyle>
      <a:lvl1pPr algn="l" rtl="0" eaLnBrk="1" fontAlgn="base" hangingPunct="1">
        <a:lnSpc>
          <a:spcPct val="106000"/>
        </a:lnSpc>
        <a:spcBef>
          <a:spcPct val="0"/>
        </a:spcBef>
        <a:spcAft>
          <a:spcPts val="0"/>
        </a:spcAft>
        <a:buFont typeface="Arial" charset="0"/>
        <a:defRPr sz="2400" kern="1200" spc="20">
          <a:solidFill>
            <a:schemeClr val="tx1"/>
          </a:solidFill>
          <a:latin typeface="+mn-lt"/>
          <a:ea typeface="Hind Medium" charset="0"/>
          <a:cs typeface="Hind Medium" charset="0"/>
        </a:defRPr>
      </a:lvl1pPr>
      <a:lvl2pPr marL="690563" indent="-227013" algn="l" rtl="0" eaLnBrk="1" fontAlgn="base" hangingPunct="1">
        <a:lnSpc>
          <a:spcPct val="113000"/>
        </a:lnSpc>
        <a:spcBef>
          <a:spcPct val="0"/>
        </a:spcBef>
        <a:spcAft>
          <a:spcPct val="0"/>
        </a:spcAft>
        <a:buFont typeface="Arial" panose="020B0604020202020204" pitchFamily="34" charset="0"/>
        <a:buChar char="•"/>
        <a:tabLst/>
        <a:defRPr sz="2000" kern="1200" spc="20">
          <a:solidFill>
            <a:schemeClr val="tx1"/>
          </a:solidFill>
          <a:latin typeface="+mn-lt"/>
          <a:ea typeface="ＭＳ Ｐゴシック" charset="-128"/>
          <a:cs typeface="+mn-cs"/>
        </a:defRPr>
      </a:lvl2pPr>
      <a:lvl3pPr marL="1147763" indent="-228600" algn="l" rtl="0" eaLnBrk="1" fontAlgn="base" hangingPunct="1">
        <a:lnSpc>
          <a:spcPct val="113000"/>
        </a:lnSpc>
        <a:spcBef>
          <a:spcPct val="0"/>
        </a:spcBef>
        <a:spcAft>
          <a:spcPts val="0"/>
        </a:spcAft>
        <a:buSzPct val="100000"/>
        <a:buFont typeface="Arial" panose="020B0604020202020204" pitchFamily="34" charset="0"/>
        <a:buChar char="•"/>
        <a:tabLst/>
        <a:defRPr sz="1800" kern="1200" spc="20">
          <a:solidFill>
            <a:schemeClr val="tx1"/>
          </a:solidFill>
          <a:latin typeface="+mn-lt"/>
          <a:ea typeface="ＭＳ Ｐゴシック" charset="-128"/>
          <a:cs typeface="+mn-cs"/>
        </a:defRPr>
      </a:lvl3pPr>
      <a:lvl4pPr marL="1603375" indent="-227013" algn="l" rtl="0" eaLnBrk="1" fontAlgn="base" hangingPunct="1">
        <a:lnSpc>
          <a:spcPct val="113000"/>
        </a:lnSpc>
        <a:spcBef>
          <a:spcPct val="0"/>
        </a:spcBef>
        <a:spcAft>
          <a:spcPct val="0"/>
        </a:spcAft>
        <a:buSzPct val="100000"/>
        <a:buFont typeface="Arial" panose="020B0604020202020204" pitchFamily="34" charset="0"/>
        <a:buChar char="•"/>
        <a:tabLst/>
        <a:defRPr sz="1600" kern="1200" spc="20">
          <a:solidFill>
            <a:schemeClr val="tx1"/>
          </a:solidFill>
          <a:latin typeface="+mn-lt"/>
          <a:ea typeface="ＭＳ Ｐゴシック" charset="-128"/>
          <a:cs typeface="+mn-cs"/>
        </a:defRPr>
      </a:lvl4pPr>
      <a:lvl5pPr marL="2060575" indent="-228600" algn="l" rtl="0" eaLnBrk="1" fontAlgn="base" hangingPunct="1">
        <a:lnSpc>
          <a:spcPct val="112000"/>
        </a:lnSpc>
        <a:spcBef>
          <a:spcPct val="0"/>
        </a:spcBef>
        <a:spcAft>
          <a:spcPts val="0"/>
        </a:spcAft>
        <a:buSzPct val="100000"/>
        <a:buFont typeface="Arial" panose="020B0604020202020204" pitchFamily="34" charset="0"/>
        <a:buChar char="•"/>
        <a:tabLst/>
        <a:defRPr sz="1400" kern="1200" spc="20">
          <a:solidFill>
            <a:schemeClr val="tx1"/>
          </a:solidFill>
          <a:latin typeface="+mn-lt"/>
          <a:ea typeface="ＭＳ Ｐゴシック" charset="-128"/>
          <a:cs typeface="+mn-cs"/>
        </a:defRPr>
      </a:lvl5pPr>
      <a:lvl6pPr marL="685800" indent="-228600" algn="l" defTabSz="914400" rtl="0" eaLnBrk="1" latinLnBrk="0" hangingPunct="1">
        <a:lnSpc>
          <a:spcPct val="112000"/>
        </a:lnSpc>
        <a:spcBef>
          <a:spcPts val="0"/>
        </a:spcBef>
        <a:buFont typeface="Arial" panose="020B0604020202020204" pitchFamily="34" charset="0"/>
        <a:buChar char="•"/>
        <a:tabLst/>
        <a:defRPr sz="1800" kern="1200">
          <a:solidFill>
            <a:schemeClr val="tx1"/>
          </a:solidFill>
          <a:latin typeface="+mn-lt"/>
          <a:ea typeface="+mn-ea"/>
          <a:cs typeface="+mn-cs"/>
        </a:defRPr>
      </a:lvl6pPr>
      <a:lvl7pPr marL="914400" indent="-228600" algn="l" defTabSz="914400" rtl="0" eaLnBrk="1" latinLnBrk="0" hangingPunct="1">
        <a:lnSpc>
          <a:spcPct val="112000"/>
        </a:lnSpc>
        <a:spcBef>
          <a:spcPts val="0"/>
        </a:spcBef>
        <a:buFont typeface="Arial" panose="020B0604020202020204" pitchFamily="34" charset="0"/>
        <a:buChar char="•"/>
        <a:tabLst/>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8.jpeg"/><Relationship Id="rId4" Type="http://schemas.openxmlformats.org/officeDocument/2006/relationships/image" Target="../media/image12.jpeg"/><Relationship Id="rId9"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hyperlink" Target="https://www.internetsociety.org/funding-areas/connecting-the-unconnected/"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www.internetsociety.org/issues/access/50-50-vision/"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D69E-AD5D-BEEF-4C5F-78A622B5A97B}"/>
              </a:ext>
            </a:extLst>
          </p:cNvPr>
          <p:cNvSpPr>
            <a:spLocks noGrp="1"/>
          </p:cNvSpPr>
          <p:nvPr>
            <p:ph type="ctrTitle"/>
          </p:nvPr>
        </p:nvSpPr>
        <p:spPr/>
        <p:txBody>
          <a:bodyPr/>
          <a:lstStyle/>
          <a:p>
            <a:r>
              <a:rPr lang="en-GB" dirty="0">
                <a:ea typeface="ＭＳ Ｐゴシック"/>
              </a:rPr>
              <a:t>One Global Internet, Opportunity for All</a:t>
            </a:r>
            <a:endParaRPr lang="en-US" dirty="0"/>
          </a:p>
        </p:txBody>
      </p:sp>
      <p:sp>
        <p:nvSpPr>
          <p:cNvPr id="3" name="Subtitle 2">
            <a:extLst>
              <a:ext uri="{FF2B5EF4-FFF2-40B4-BE49-F238E27FC236}">
                <a16:creationId xmlns:a16="http://schemas.microsoft.com/office/drawing/2014/main" id="{E6EEA01A-37CD-33C8-BADB-A994CCAC1AAB}"/>
              </a:ext>
            </a:extLst>
          </p:cNvPr>
          <p:cNvSpPr>
            <a:spLocks noGrp="1"/>
          </p:cNvSpPr>
          <p:nvPr>
            <p:ph type="subTitle" idx="1"/>
          </p:nvPr>
        </p:nvSpPr>
        <p:spPr/>
        <p:txBody>
          <a:bodyPr/>
          <a:lstStyle/>
          <a:p>
            <a:r>
              <a:rPr lang="en-US" dirty="0"/>
              <a:t>AP* Retreat 2024</a:t>
            </a:r>
          </a:p>
        </p:txBody>
      </p:sp>
      <p:sp>
        <p:nvSpPr>
          <p:cNvPr id="5" name="Content Placeholder 4">
            <a:extLst>
              <a:ext uri="{FF2B5EF4-FFF2-40B4-BE49-F238E27FC236}">
                <a16:creationId xmlns:a16="http://schemas.microsoft.com/office/drawing/2014/main" id="{5C04DE0D-A44B-172A-B8AF-1F556C75F8F8}"/>
              </a:ext>
            </a:extLst>
          </p:cNvPr>
          <p:cNvSpPr>
            <a:spLocks noGrp="1"/>
          </p:cNvSpPr>
          <p:nvPr>
            <p:ph sz="quarter" idx="12"/>
          </p:nvPr>
        </p:nvSpPr>
        <p:spPr/>
        <p:txBody>
          <a:bodyPr/>
          <a:lstStyle/>
          <a:p>
            <a:r>
              <a:rPr lang="en-AU" dirty="0">
                <a:cs typeface="Hind Medium"/>
              </a:rPr>
              <a:t>February 2023</a:t>
            </a:r>
            <a:endParaRPr lang="de-DE" dirty="0"/>
          </a:p>
          <a:p>
            <a:endParaRPr lang="en-US" dirty="0"/>
          </a:p>
        </p:txBody>
      </p:sp>
    </p:spTree>
    <p:extLst>
      <p:ext uri="{BB962C8B-B14F-4D97-AF65-F5344CB8AC3E}">
        <p14:creationId xmlns:p14="http://schemas.microsoft.com/office/powerpoint/2010/main" val="22716482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7C1A-760C-DA17-4421-DC1A7B03F2DF}"/>
              </a:ext>
            </a:extLst>
          </p:cNvPr>
          <p:cNvSpPr>
            <a:spLocks noGrp="1"/>
          </p:cNvSpPr>
          <p:nvPr>
            <p:ph type="title"/>
          </p:nvPr>
        </p:nvSpPr>
        <p:spPr/>
        <p:txBody>
          <a:bodyPr lIns="91440"/>
          <a:lstStyle/>
          <a:p>
            <a:r>
              <a:rPr lang="en-US" dirty="0"/>
              <a:t>We Will Scale Impact through Mobilization and Capacity Building by</a:t>
            </a:r>
            <a:endParaRPr lang="en-US" dirty="0">
              <a:solidFill>
                <a:srgbClr val="3A82E4"/>
              </a:solidFill>
            </a:endParaRPr>
          </a:p>
        </p:txBody>
      </p:sp>
      <p:sp>
        <p:nvSpPr>
          <p:cNvPr id="3" name="Content Placeholder 2">
            <a:extLst>
              <a:ext uri="{FF2B5EF4-FFF2-40B4-BE49-F238E27FC236}">
                <a16:creationId xmlns:a16="http://schemas.microsoft.com/office/drawing/2014/main" id="{4D7A7B3A-1F1E-8E6B-625A-79FF2ED7629A}"/>
              </a:ext>
            </a:extLst>
          </p:cNvPr>
          <p:cNvSpPr>
            <a:spLocks noGrp="1"/>
          </p:cNvSpPr>
          <p:nvPr>
            <p:ph idx="1"/>
          </p:nvPr>
        </p:nvSpPr>
        <p:spPr>
          <a:xfrm>
            <a:off x="540000" y="1939159"/>
            <a:ext cx="11122272" cy="2920688"/>
          </a:xfrm>
        </p:spPr>
        <p:txBody>
          <a:bodyPr vert="horz" lIns="91440" tIns="45720" rIns="91440" bIns="45720" rtlCol="0" anchor="t">
            <a:normAutofit/>
          </a:bodyPr>
          <a:lstStyle/>
          <a:p>
            <a:pPr marL="285750" indent="-285750">
              <a:spcAft>
                <a:spcPts val="0"/>
              </a:spcAft>
              <a:buFont typeface="Arial" panose="020B0604020202020204" pitchFamily="34" charset="0"/>
              <a:buChar char="•"/>
            </a:pPr>
            <a:r>
              <a:rPr lang="en-US" sz="3200" dirty="0"/>
              <a:t>Mobilizing a Strong Community to Protect the Internet</a:t>
            </a:r>
          </a:p>
          <a:p>
            <a:pPr marL="285750" indent="-285750">
              <a:spcAft>
                <a:spcPts val="0"/>
              </a:spcAft>
              <a:buFont typeface="Arial" panose="020B0604020202020204" pitchFamily="34" charset="0"/>
              <a:buChar char="•"/>
            </a:pPr>
            <a:r>
              <a:rPr lang="en-US" sz="3200" dirty="0"/>
              <a:t>Recognizing Internet Pioneers</a:t>
            </a:r>
          </a:p>
          <a:p>
            <a:pPr marL="285750" indent="-285750">
              <a:spcAft>
                <a:spcPts val="0"/>
              </a:spcAft>
              <a:buFont typeface="Arial" panose="020B0604020202020204" pitchFamily="34" charset="0"/>
              <a:buChar char="•"/>
            </a:pPr>
            <a:r>
              <a:rPr lang="en-US" sz="3200" dirty="0"/>
              <a:t>Developing Internet Leaders to Protect the Internet</a:t>
            </a:r>
          </a:p>
          <a:p>
            <a:pPr marL="285750" indent="-285750">
              <a:spcAft>
                <a:spcPts val="0"/>
              </a:spcAft>
              <a:buFont typeface="Arial" panose="020B0604020202020204" pitchFamily="34" charset="0"/>
              <a:buChar char="•"/>
            </a:pPr>
            <a:r>
              <a:rPr lang="en-US" sz="3200" dirty="0"/>
              <a:t>Equipping Policymakers with Internet Technology Insight</a:t>
            </a:r>
            <a:endParaRPr lang="en-US" sz="3200" kern="0" dirty="0">
              <a:latin typeface="Hind Light" panose="02000000000000000000" pitchFamily="2" charset="77"/>
              <a:ea typeface="Times New Roman" panose="02020603050405020304" pitchFamily="18" charset="0"/>
            </a:endParaRPr>
          </a:p>
          <a:p>
            <a:pPr>
              <a:spcAft>
                <a:spcPts val="0"/>
              </a:spcAft>
            </a:pPr>
            <a:endParaRPr lang="en-US" sz="1800" kern="0" dirty="0">
              <a:solidFill>
                <a:srgbClr val="0070C0"/>
              </a:solidFill>
              <a:latin typeface="Hind Light" panose="02000000000000000000" pitchFamily="2" charset="77"/>
            </a:endParaRPr>
          </a:p>
        </p:txBody>
      </p:sp>
      <p:sp>
        <p:nvSpPr>
          <p:cNvPr id="4" name="Slide Number Placeholder 3">
            <a:extLst>
              <a:ext uri="{FF2B5EF4-FFF2-40B4-BE49-F238E27FC236}">
                <a16:creationId xmlns:a16="http://schemas.microsoft.com/office/drawing/2014/main" id="{20501A58-5B39-BB38-F81D-9DDCDC5B6D5D}"/>
              </a:ext>
            </a:extLst>
          </p:cNvPr>
          <p:cNvSpPr>
            <a:spLocks noGrp="1"/>
          </p:cNvSpPr>
          <p:nvPr>
            <p:ph type="sldNum" sz="quarter" idx="15"/>
          </p:nvPr>
        </p:nvSpPr>
        <p:spPr/>
        <p:txBody>
          <a:bodyPr/>
          <a:lstStyle/>
          <a:p>
            <a:fld id="{9EE1D23A-55C4-7542-8A1B-C225D7430AAE}" type="slidenum">
              <a:rPr lang="uk-UA" altLang="en-US" smtClean="0"/>
              <a:pPr/>
              <a:t>10</a:t>
            </a:fld>
            <a:endParaRPr lang="uk-UA" altLang="en-US" dirty="0"/>
          </a:p>
        </p:txBody>
      </p:sp>
    </p:spTree>
    <p:extLst>
      <p:ext uri="{BB962C8B-B14F-4D97-AF65-F5344CB8AC3E}">
        <p14:creationId xmlns:p14="http://schemas.microsoft.com/office/powerpoint/2010/main" val="7407382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1F7457-9594-BF33-9D25-74DC7A37546E}"/>
              </a:ext>
            </a:extLst>
          </p:cNvPr>
          <p:cNvSpPr>
            <a:spLocks noGrp="1"/>
          </p:cNvSpPr>
          <p:nvPr>
            <p:ph type="ctrTitle"/>
          </p:nvPr>
        </p:nvSpPr>
        <p:spPr/>
        <p:txBody>
          <a:bodyPr/>
          <a:lstStyle/>
          <a:p>
            <a:r>
              <a:rPr lang="en-US" dirty="0"/>
              <a:t>Looking further ahead</a:t>
            </a:r>
          </a:p>
        </p:txBody>
      </p:sp>
    </p:spTree>
    <p:extLst>
      <p:ext uri="{BB962C8B-B14F-4D97-AF65-F5344CB8AC3E}">
        <p14:creationId xmlns:p14="http://schemas.microsoft.com/office/powerpoint/2010/main" val="1199554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7C1A-760C-DA17-4421-DC1A7B03F2DF}"/>
              </a:ext>
            </a:extLst>
          </p:cNvPr>
          <p:cNvSpPr>
            <a:spLocks noGrp="1"/>
          </p:cNvSpPr>
          <p:nvPr>
            <p:ph type="title"/>
          </p:nvPr>
        </p:nvSpPr>
        <p:spPr/>
        <p:txBody>
          <a:bodyPr lIns="91440"/>
          <a:lstStyle/>
          <a:p>
            <a:r>
              <a:rPr lang="en-US" dirty="0">
                <a:ea typeface="ＭＳ Ｐゴシック"/>
              </a:rPr>
              <a:t>Challenges and Goals</a:t>
            </a:r>
            <a:endParaRPr lang="en-US" dirty="0"/>
          </a:p>
        </p:txBody>
      </p:sp>
      <p:sp>
        <p:nvSpPr>
          <p:cNvPr id="3" name="Content Placeholder 2">
            <a:extLst>
              <a:ext uri="{FF2B5EF4-FFF2-40B4-BE49-F238E27FC236}">
                <a16:creationId xmlns:a16="http://schemas.microsoft.com/office/drawing/2014/main" id="{4D7A7B3A-1F1E-8E6B-625A-79FF2ED7629A}"/>
              </a:ext>
            </a:extLst>
          </p:cNvPr>
          <p:cNvSpPr>
            <a:spLocks noGrp="1"/>
          </p:cNvSpPr>
          <p:nvPr>
            <p:ph idx="1"/>
          </p:nvPr>
        </p:nvSpPr>
        <p:spPr>
          <a:xfrm>
            <a:off x="549525" y="1539109"/>
            <a:ext cx="11112747" cy="1415738"/>
          </a:xfrm>
        </p:spPr>
        <p:txBody>
          <a:bodyPr vert="horz" lIns="91440" tIns="45720" rIns="91440" bIns="45720" rtlCol="0" anchor="t">
            <a:normAutofit/>
          </a:bodyPr>
          <a:lstStyle/>
          <a:p>
            <a:pPr marL="285750" indent="-285750">
              <a:spcAft>
                <a:spcPts val="0"/>
              </a:spcAft>
              <a:buFont typeface="Arial" panose="020B0604020202020204" pitchFamily="34" charset="0"/>
              <a:buChar char="•"/>
            </a:pPr>
            <a:r>
              <a:rPr lang="en-US" sz="3200" dirty="0">
                <a:cs typeface="Hind Medium"/>
              </a:rPr>
              <a:t>Global inequality</a:t>
            </a:r>
            <a:endParaRPr lang="en-US" sz="3200" dirty="0">
              <a:cs typeface="Hind Light"/>
            </a:endParaRPr>
          </a:p>
          <a:p>
            <a:pPr marL="285750" indent="-285750">
              <a:spcAft>
                <a:spcPts val="0"/>
              </a:spcAft>
              <a:buFont typeface="Arial" panose="020B0604020202020204" pitchFamily="34" charset="0"/>
              <a:buChar char="•"/>
            </a:pPr>
            <a:r>
              <a:rPr lang="en-US" sz="3200" dirty="0">
                <a:solidFill>
                  <a:srgbClr val="0C1C2C"/>
                </a:solidFill>
                <a:latin typeface="Hind Light"/>
                <a:cs typeface="Hind Medium"/>
              </a:rPr>
              <a:t>Lack of trust in the Internet</a:t>
            </a:r>
          </a:p>
        </p:txBody>
      </p:sp>
      <p:sp>
        <p:nvSpPr>
          <p:cNvPr id="4" name="Slide Number Placeholder 3">
            <a:extLst>
              <a:ext uri="{FF2B5EF4-FFF2-40B4-BE49-F238E27FC236}">
                <a16:creationId xmlns:a16="http://schemas.microsoft.com/office/drawing/2014/main" id="{20501A58-5B39-BB38-F81D-9DDCDC5B6D5D}"/>
              </a:ext>
            </a:extLst>
          </p:cNvPr>
          <p:cNvSpPr>
            <a:spLocks noGrp="1"/>
          </p:cNvSpPr>
          <p:nvPr>
            <p:ph type="sldNum" sz="quarter" idx="15"/>
          </p:nvPr>
        </p:nvSpPr>
        <p:spPr/>
        <p:txBody>
          <a:bodyPr/>
          <a:lstStyle/>
          <a:p>
            <a:fld id="{9EE1D23A-55C4-7542-8A1B-C225D7430AAE}" type="slidenum">
              <a:rPr lang="uk-UA" altLang="en-US" smtClean="0"/>
              <a:pPr/>
              <a:t>12</a:t>
            </a:fld>
            <a:endParaRPr lang="uk-UA" altLang="en-US" dirty="0"/>
          </a:p>
        </p:txBody>
      </p:sp>
      <p:sp>
        <p:nvSpPr>
          <p:cNvPr id="6" name="Content Placeholder 2">
            <a:extLst>
              <a:ext uri="{FF2B5EF4-FFF2-40B4-BE49-F238E27FC236}">
                <a16:creationId xmlns:a16="http://schemas.microsoft.com/office/drawing/2014/main" id="{1FE0B148-94AB-33E8-3A30-6F3488C04214}"/>
              </a:ext>
            </a:extLst>
          </p:cNvPr>
          <p:cNvSpPr txBox="1">
            <a:spLocks/>
          </p:cNvSpPr>
          <p:nvPr/>
        </p:nvSpPr>
        <p:spPr>
          <a:xfrm>
            <a:off x="549525" y="2948809"/>
            <a:ext cx="11122272" cy="2787338"/>
          </a:xfrm>
          <a:prstGeom prst="rect">
            <a:avLst/>
          </a:prstGeom>
        </p:spPr>
        <p:txBody>
          <a:bodyPr vert="horz" lIns="91440" tIns="45720" rIns="91440" bIns="45720" rtlCol="0" anchor="t">
            <a:normAutofit fontScale="70000" lnSpcReduction="20000"/>
          </a:bodyPr>
          <a:lstStyle>
            <a:lvl1pPr algn="l" rtl="0" eaLnBrk="1" fontAlgn="base" hangingPunct="1">
              <a:lnSpc>
                <a:spcPct val="106000"/>
              </a:lnSpc>
              <a:spcBef>
                <a:spcPct val="0"/>
              </a:spcBef>
              <a:spcAft>
                <a:spcPts val="1200"/>
              </a:spcAft>
              <a:buFont typeface="Arial" charset="0"/>
              <a:defRPr sz="2400" b="0" i="0" kern="1200" spc="20">
                <a:solidFill>
                  <a:schemeClr val="tx1"/>
                </a:solidFill>
                <a:latin typeface="+mn-lt"/>
                <a:ea typeface="Hind Medium" charset="0"/>
                <a:cs typeface="Hind Medium" charset="0"/>
              </a:defRPr>
            </a:lvl1pPr>
            <a:lvl2pPr marL="690563" indent="-227013" algn="l" rtl="0" eaLnBrk="1" fontAlgn="base" hangingPunct="1">
              <a:lnSpc>
                <a:spcPct val="114000"/>
              </a:lnSpc>
              <a:spcBef>
                <a:spcPct val="0"/>
              </a:spcBef>
              <a:spcAft>
                <a:spcPct val="0"/>
              </a:spcAft>
              <a:buFont typeface="Arial" panose="020B0604020202020204" pitchFamily="34" charset="0"/>
              <a:buChar char="•"/>
              <a:tabLst/>
              <a:defRPr sz="1800" kern="1200" spc="20">
                <a:solidFill>
                  <a:schemeClr val="tx1"/>
                </a:solidFill>
                <a:latin typeface="+mn-lt"/>
                <a:ea typeface="ＭＳ Ｐゴシック" charset="-128"/>
                <a:cs typeface="+mn-cs"/>
              </a:defRPr>
            </a:lvl2pPr>
            <a:lvl3pPr marL="1147763" indent="-228600" algn="l" rtl="0" eaLnBrk="1" fontAlgn="base" hangingPunct="1">
              <a:lnSpc>
                <a:spcPct val="114000"/>
              </a:lnSpc>
              <a:spcBef>
                <a:spcPct val="0"/>
              </a:spcBef>
              <a:spcAft>
                <a:spcPts val="0"/>
              </a:spcAft>
              <a:buSzPct val="100000"/>
              <a:buFont typeface="Arial" panose="020B0604020202020204" pitchFamily="34" charset="0"/>
              <a:buChar char="•"/>
              <a:tabLst/>
              <a:defRPr sz="1800" kern="1200" spc="20">
                <a:solidFill>
                  <a:schemeClr val="tx1"/>
                </a:solidFill>
                <a:latin typeface="+mn-lt"/>
                <a:ea typeface="ＭＳ Ｐゴシック" charset="-128"/>
                <a:cs typeface="+mn-cs"/>
              </a:defRPr>
            </a:lvl3pPr>
            <a:lvl4pPr marL="1603375" indent="-227013" algn="l" rtl="0" eaLnBrk="1" fontAlgn="base" hangingPunct="1">
              <a:lnSpc>
                <a:spcPct val="114000"/>
              </a:lnSpc>
              <a:spcBef>
                <a:spcPct val="0"/>
              </a:spcBef>
              <a:spcAft>
                <a:spcPct val="0"/>
              </a:spcAft>
              <a:buSzPct val="100000"/>
              <a:buFont typeface="Arial" panose="020B0604020202020204" pitchFamily="34" charset="0"/>
              <a:buChar char="•"/>
              <a:tabLst/>
              <a:defRPr sz="1800" kern="1200" spc="20">
                <a:solidFill>
                  <a:schemeClr val="tx1"/>
                </a:solidFill>
                <a:latin typeface="+mn-lt"/>
                <a:ea typeface="ＭＳ Ｐゴシック" charset="-128"/>
                <a:cs typeface="+mn-cs"/>
              </a:defRPr>
            </a:lvl4pPr>
            <a:lvl5pPr marL="2060575" indent="-228600" algn="l" rtl="0" eaLnBrk="1" fontAlgn="base" hangingPunct="1">
              <a:lnSpc>
                <a:spcPct val="114000"/>
              </a:lnSpc>
              <a:spcBef>
                <a:spcPct val="0"/>
              </a:spcBef>
              <a:spcAft>
                <a:spcPts val="0"/>
              </a:spcAft>
              <a:buSzPct val="100000"/>
              <a:buFont typeface="Arial" panose="020B0604020202020204" pitchFamily="34" charset="0"/>
              <a:buChar char="•"/>
              <a:tabLst/>
              <a:defRPr sz="1800" kern="1200" spc="20">
                <a:solidFill>
                  <a:schemeClr val="tx1"/>
                </a:solidFill>
                <a:latin typeface="+mn-lt"/>
                <a:ea typeface="ＭＳ Ｐゴシック" charset="-128"/>
                <a:cs typeface="+mn-cs"/>
              </a:defRPr>
            </a:lvl5pPr>
            <a:lvl6pPr marL="685800" indent="-228600" algn="l" defTabSz="914400" rtl="0" eaLnBrk="1" latinLnBrk="0" hangingPunct="1">
              <a:lnSpc>
                <a:spcPct val="112000"/>
              </a:lnSpc>
              <a:spcBef>
                <a:spcPts val="0"/>
              </a:spcBef>
              <a:buFont typeface="Arial" panose="020B0604020202020204" pitchFamily="34" charset="0"/>
              <a:buChar char="•"/>
              <a:tabLst/>
              <a:defRPr sz="1800" kern="1200">
                <a:solidFill>
                  <a:schemeClr val="tx1"/>
                </a:solidFill>
                <a:latin typeface="+mn-lt"/>
                <a:ea typeface="+mn-ea"/>
                <a:cs typeface="+mn-cs"/>
              </a:defRPr>
            </a:lvl6pPr>
            <a:lvl7pPr marL="914400" indent="-228600" algn="l" defTabSz="914400" rtl="0" eaLnBrk="1" latinLnBrk="0" hangingPunct="1">
              <a:lnSpc>
                <a:spcPct val="112000"/>
              </a:lnSpc>
              <a:spcBef>
                <a:spcPts val="0"/>
              </a:spcBef>
              <a:buFont typeface="Arial" panose="020B0604020202020204" pitchFamily="34" charset="0"/>
              <a:buChar char="•"/>
              <a:tabLst/>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Aft>
                <a:spcPts val="0"/>
              </a:spcAft>
            </a:pPr>
            <a:endParaRPr lang="en-US" sz="3200" dirty="0">
              <a:solidFill>
                <a:srgbClr val="0C1C2C"/>
              </a:solidFill>
              <a:latin typeface="Hind Light" panose="02000000000000000000" pitchFamily="2" charset="77"/>
              <a:cs typeface="Hind Medium"/>
            </a:endParaRPr>
          </a:p>
          <a:p>
            <a:pPr marL="457200" indent="-457200">
              <a:buFont typeface="Arial" panose="020B0604020202020204" pitchFamily="34" charset="0"/>
              <a:buChar char="•"/>
            </a:pPr>
            <a:r>
              <a:rPr lang="en-US" sz="3200" dirty="0">
                <a:solidFill>
                  <a:srgbClr val="0C1C2C"/>
                </a:solidFill>
                <a:ea typeface="+mn-lt"/>
                <a:cs typeface="+mn-lt"/>
              </a:rPr>
              <a:t>Reduce barriers to Internet access and make it faster, cheaper</a:t>
            </a:r>
            <a:endParaRPr lang="en-US" sz="3200" dirty="0">
              <a:solidFill>
                <a:srgbClr val="0C1C2C"/>
              </a:solidFill>
              <a:latin typeface="Hind Light" panose="02000000000000000000" pitchFamily="2" charset="77"/>
              <a:cs typeface="Hind Medium"/>
            </a:endParaRPr>
          </a:p>
          <a:p>
            <a:pPr marL="457200" indent="-457200">
              <a:buFont typeface="Arial" panose="020B0604020202020204" pitchFamily="34" charset="0"/>
              <a:buChar char="•"/>
            </a:pPr>
            <a:r>
              <a:rPr lang="en-US" sz="3200" dirty="0">
                <a:solidFill>
                  <a:srgbClr val="0C1C2C"/>
                </a:solidFill>
                <a:ea typeface="+mn-lt"/>
                <a:cs typeface="+mn-lt"/>
              </a:rPr>
              <a:t>Empower communities to build and defend the Internet</a:t>
            </a:r>
            <a:endParaRPr lang="en-US" dirty="0"/>
          </a:p>
          <a:p>
            <a:pPr marL="457200" indent="-457200">
              <a:buFont typeface="Arial" panose="020B0604020202020204" pitchFamily="34" charset="0"/>
              <a:buChar char="•"/>
            </a:pPr>
            <a:r>
              <a:rPr lang="en-US" sz="3200" dirty="0">
                <a:solidFill>
                  <a:srgbClr val="0C1C2C"/>
                </a:solidFill>
                <a:ea typeface="+mn-lt"/>
                <a:cs typeface="+mn-lt"/>
              </a:rPr>
              <a:t>Vigorously defend the Internet against decisions that weaken online security</a:t>
            </a:r>
            <a:endParaRPr lang="en-US" dirty="0"/>
          </a:p>
          <a:p>
            <a:pPr marL="457200" indent="-457200">
              <a:buFont typeface="Arial" panose="020B0604020202020204" pitchFamily="34" charset="0"/>
              <a:buChar char="•"/>
            </a:pPr>
            <a:r>
              <a:rPr lang="en-US" sz="3200" dirty="0">
                <a:solidFill>
                  <a:srgbClr val="0C1C2C"/>
                </a:solidFill>
                <a:ea typeface="+mn-lt"/>
                <a:cs typeface="+mn-lt"/>
              </a:rPr>
              <a:t>Advocate for policy, technology, and commercial decisions that protect people’s safety, security and privacy</a:t>
            </a:r>
            <a:endParaRPr lang="en-US" dirty="0"/>
          </a:p>
          <a:p>
            <a:pPr marL="457200" indent="-457200">
              <a:spcAft>
                <a:spcPts val="0"/>
              </a:spcAft>
              <a:buFont typeface="Arial" panose="020B0604020202020204" pitchFamily="34" charset="0"/>
              <a:buChar char="•"/>
            </a:pPr>
            <a:r>
              <a:rPr lang="en-US" sz="3200" dirty="0">
                <a:solidFill>
                  <a:srgbClr val="0C1C2C"/>
                </a:solidFill>
                <a:ea typeface="+mn-lt"/>
                <a:cs typeface="+mn-lt"/>
              </a:rPr>
              <a:t>Empower people to make safe choices to protect themselves online</a:t>
            </a:r>
            <a:endParaRPr lang="en-US" dirty="0"/>
          </a:p>
        </p:txBody>
      </p:sp>
    </p:spTree>
    <p:extLst>
      <p:ext uri="{BB962C8B-B14F-4D97-AF65-F5344CB8AC3E}">
        <p14:creationId xmlns:p14="http://schemas.microsoft.com/office/powerpoint/2010/main" val="33499732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CD6E2D-FF3B-7C84-EF01-42BBCE974912}"/>
              </a:ext>
            </a:extLst>
          </p:cNvPr>
          <p:cNvSpPr>
            <a:spLocks noGrp="1"/>
          </p:cNvSpPr>
          <p:nvPr>
            <p:ph type="sldNum" sz="quarter" idx="11"/>
          </p:nvPr>
        </p:nvSpPr>
        <p:spPr/>
        <p:txBody>
          <a:bodyPr/>
          <a:lstStyle/>
          <a:p>
            <a:fld id="{DBE5F007-28FD-B845-A833-24BC97E499D9}" type="slidenum">
              <a:rPr lang="uk-UA" altLang="en-US" smtClean="0"/>
              <a:pPr/>
              <a:t>13</a:t>
            </a:fld>
            <a:endParaRPr lang="uk-UA" altLang="en-US" dirty="0">
              <a:solidFill>
                <a:schemeClr val="tx1"/>
              </a:solidFill>
            </a:endParaRPr>
          </a:p>
        </p:txBody>
      </p:sp>
      <p:sp>
        <p:nvSpPr>
          <p:cNvPr id="4" name="TextBox 3">
            <a:extLst>
              <a:ext uri="{FF2B5EF4-FFF2-40B4-BE49-F238E27FC236}">
                <a16:creationId xmlns:a16="http://schemas.microsoft.com/office/drawing/2014/main" id="{A731E944-32FD-5BE7-11F5-7393679BF546}"/>
              </a:ext>
            </a:extLst>
          </p:cNvPr>
          <p:cNvSpPr txBox="1"/>
          <p:nvPr/>
        </p:nvSpPr>
        <p:spPr>
          <a:xfrm>
            <a:off x="236483" y="2617075"/>
            <a:ext cx="9308317" cy="1846659"/>
          </a:xfrm>
          <a:prstGeom prst="rect">
            <a:avLst/>
          </a:prstGeom>
          <a:noFill/>
        </p:spPr>
        <p:txBody>
          <a:bodyPr wrap="none" rtlCol="0">
            <a:spAutoFit/>
          </a:bodyPr>
          <a:lstStyle/>
          <a:p>
            <a:r>
              <a:rPr lang="en-US" sz="4800" spc="20" dirty="0">
                <a:latin typeface="+mj-lt"/>
                <a:cs typeface="+mj-cs"/>
              </a:rPr>
              <a:t>Collaborating with our Asia Pacific </a:t>
            </a:r>
          </a:p>
          <a:p>
            <a:r>
              <a:rPr lang="en-US" sz="4800" spc="20" dirty="0">
                <a:latin typeface="+mj-lt"/>
                <a:cs typeface="+mj-cs"/>
              </a:rPr>
              <a:t>partners</a:t>
            </a:r>
          </a:p>
          <a:p>
            <a:endParaRPr lang="en-US" dirty="0"/>
          </a:p>
        </p:txBody>
      </p:sp>
    </p:spTree>
    <p:extLst>
      <p:ext uri="{BB962C8B-B14F-4D97-AF65-F5344CB8AC3E}">
        <p14:creationId xmlns:p14="http://schemas.microsoft.com/office/powerpoint/2010/main" val="28272063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7C1A-760C-DA17-4421-DC1A7B03F2DF}"/>
              </a:ext>
            </a:extLst>
          </p:cNvPr>
          <p:cNvSpPr>
            <a:spLocks noGrp="1"/>
          </p:cNvSpPr>
          <p:nvPr>
            <p:ph type="title"/>
          </p:nvPr>
        </p:nvSpPr>
        <p:spPr/>
        <p:txBody>
          <a:bodyPr lIns="91440"/>
          <a:lstStyle/>
          <a:p>
            <a:r>
              <a:rPr lang="en-US" dirty="0"/>
              <a:t>The Team</a:t>
            </a:r>
            <a:endParaRPr lang="en-US" dirty="0">
              <a:solidFill>
                <a:srgbClr val="3A82E4"/>
              </a:solidFill>
            </a:endParaRPr>
          </a:p>
        </p:txBody>
      </p:sp>
      <p:sp>
        <p:nvSpPr>
          <p:cNvPr id="4" name="Slide Number Placeholder 3">
            <a:extLst>
              <a:ext uri="{FF2B5EF4-FFF2-40B4-BE49-F238E27FC236}">
                <a16:creationId xmlns:a16="http://schemas.microsoft.com/office/drawing/2014/main" id="{20501A58-5B39-BB38-F81D-9DDCDC5B6D5D}"/>
              </a:ext>
            </a:extLst>
          </p:cNvPr>
          <p:cNvSpPr>
            <a:spLocks noGrp="1"/>
          </p:cNvSpPr>
          <p:nvPr>
            <p:ph type="sldNum" sz="quarter" idx="15"/>
          </p:nvPr>
        </p:nvSpPr>
        <p:spPr/>
        <p:txBody>
          <a:bodyPr/>
          <a:lstStyle/>
          <a:p>
            <a:fld id="{9EE1D23A-55C4-7542-8A1B-C225D7430AAE}" type="slidenum">
              <a:rPr lang="uk-UA" altLang="en-US" smtClean="0"/>
              <a:pPr/>
              <a:t>14</a:t>
            </a:fld>
            <a:endParaRPr lang="uk-UA" altLang="en-US" dirty="0"/>
          </a:p>
        </p:txBody>
      </p:sp>
      <p:pic>
        <p:nvPicPr>
          <p:cNvPr id="1026" name="Picture 2">
            <a:extLst>
              <a:ext uri="{FF2B5EF4-FFF2-40B4-BE49-F238E27FC236}">
                <a16:creationId xmlns:a16="http://schemas.microsoft.com/office/drawing/2014/main" id="{24DD96EF-EF10-2A1A-5221-18B63ADBB1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004" y="1387445"/>
            <a:ext cx="2203547" cy="22035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77FDB-D566-3AD5-CAB4-BF0C2203B0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5337" y="1371599"/>
            <a:ext cx="2203548" cy="22035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6DCFF564-4529-2A4E-89AC-36EFB6D919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48670" y="1371599"/>
            <a:ext cx="2203548" cy="220354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DE6C65A-879A-19E4-1522-1BAF08F715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32003" y="1371599"/>
            <a:ext cx="2203548" cy="22035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239E8274-DB11-53CA-9BEA-DAA04C7BF9D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452" y="3827162"/>
            <a:ext cx="2203546" cy="220354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9CE8F8DA-1E22-CE34-C677-ED501AE1EFE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85400" y="3827160"/>
            <a:ext cx="2203548" cy="220354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212BF508-2522-4EE4-0B9E-0E720D8145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78349" y="3858208"/>
            <a:ext cx="2172499" cy="2172499"/>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B1792453-11A0-99F8-B31B-4E39A8A9BEF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36924" y="3815632"/>
            <a:ext cx="2215076" cy="2215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2030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3B503-70A2-BF9B-C727-C2294E80516E}"/>
              </a:ext>
            </a:extLst>
          </p:cNvPr>
          <p:cNvSpPr>
            <a:spLocks noGrp="1"/>
          </p:cNvSpPr>
          <p:nvPr>
            <p:ph type="title"/>
          </p:nvPr>
        </p:nvSpPr>
        <p:spPr/>
        <p:txBody>
          <a:bodyPr/>
          <a:lstStyle/>
          <a:p>
            <a:r>
              <a:rPr lang="en-US" dirty="0"/>
              <a:t>APAC Activities in 2024</a:t>
            </a:r>
          </a:p>
        </p:txBody>
      </p:sp>
      <p:graphicFrame>
        <p:nvGraphicFramePr>
          <p:cNvPr id="5" name="Content Placeholder 4">
            <a:extLst>
              <a:ext uri="{FF2B5EF4-FFF2-40B4-BE49-F238E27FC236}">
                <a16:creationId xmlns:a16="http://schemas.microsoft.com/office/drawing/2014/main" id="{DECAE95F-D4D0-6FEC-F0FD-9F4DC55794F8}"/>
              </a:ext>
            </a:extLst>
          </p:cNvPr>
          <p:cNvGraphicFramePr>
            <a:graphicFrameLocks noGrp="1"/>
          </p:cNvGraphicFramePr>
          <p:nvPr>
            <p:ph idx="1"/>
            <p:extLst>
              <p:ext uri="{D42A27DB-BD31-4B8C-83A1-F6EECF244321}">
                <p14:modId xmlns:p14="http://schemas.microsoft.com/office/powerpoint/2010/main" val="2156587767"/>
              </p:ext>
            </p:extLst>
          </p:nvPr>
        </p:nvGraphicFramePr>
        <p:xfrm>
          <a:off x="539750" y="1547813"/>
          <a:ext cx="11122024" cy="3388360"/>
        </p:xfrm>
        <a:graphic>
          <a:graphicData uri="http://schemas.openxmlformats.org/drawingml/2006/table">
            <a:tbl>
              <a:tblPr firstRow="1" bandRow="1">
                <a:tableStyleId>{5C22544A-7EE6-4342-B048-85BDC9FD1C3A}</a:tableStyleId>
              </a:tblPr>
              <a:tblGrid>
                <a:gridCol w="2518760">
                  <a:extLst>
                    <a:ext uri="{9D8B030D-6E8A-4147-A177-3AD203B41FA5}">
                      <a16:colId xmlns:a16="http://schemas.microsoft.com/office/drawing/2014/main" val="638889128"/>
                    </a:ext>
                  </a:extLst>
                </a:gridCol>
                <a:gridCol w="8603264">
                  <a:extLst>
                    <a:ext uri="{9D8B030D-6E8A-4147-A177-3AD203B41FA5}">
                      <a16:colId xmlns:a16="http://schemas.microsoft.com/office/drawing/2014/main" val="3392740845"/>
                    </a:ext>
                  </a:extLst>
                </a:gridCol>
              </a:tblGrid>
              <a:tr h="370840">
                <a:tc>
                  <a:txBody>
                    <a:bodyPr/>
                    <a:lstStyle/>
                    <a:p>
                      <a:endParaRPr lang="en-US"/>
                    </a:p>
                  </a:txBody>
                  <a:tcPr/>
                </a:tc>
                <a:tc>
                  <a:txBody>
                    <a:bodyPr/>
                    <a:lstStyle/>
                    <a:p>
                      <a:endParaRPr lang="en-US"/>
                    </a:p>
                  </a:txBody>
                  <a:tcPr/>
                </a:tc>
                <a:extLst>
                  <a:ext uri="{0D108BD9-81ED-4DB2-BD59-A6C34878D82A}">
                    <a16:rowId xmlns:a16="http://schemas.microsoft.com/office/drawing/2014/main" val="17348302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Connecting the Unconnected</a:t>
                      </a:r>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Hind Light"/>
                        </a:rPr>
                        <a:t>Map Community Networks in the APAC region </a:t>
                      </a:r>
                      <a:endParaRPr lang="en-US" sz="1800"/>
                    </a:p>
                    <a:p>
                      <a:pPr marL="285750" lvl="0" indent="-285750" algn="l">
                        <a:lnSpc>
                          <a:spcPct val="100000"/>
                        </a:lnSpc>
                        <a:spcBef>
                          <a:spcPts val="0"/>
                        </a:spcBef>
                        <a:spcAft>
                          <a:spcPts val="0"/>
                        </a:spcAft>
                        <a:buFont typeface="Arial"/>
                        <a:buChar char="•"/>
                      </a:pPr>
                      <a:r>
                        <a:rPr lang="en-US" sz="1800" b="0" i="0" u="none" strike="noStrike" noProof="0" dirty="0">
                          <a:solidFill>
                            <a:srgbClr val="1D1C1D"/>
                          </a:solidFill>
                        </a:rPr>
                        <a:t>Providing </a:t>
                      </a:r>
                      <a:r>
                        <a:rPr lang="en-US" sz="1800" b="0" i="0" u="none" strike="noStrike" noProof="0" dirty="0">
                          <a:hlinkClick r:id="rId3"/>
                        </a:rPr>
                        <a:t>CTU grants</a:t>
                      </a:r>
                      <a:r>
                        <a:rPr lang="en-US" sz="1800" b="0" i="0" u="none" strike="noStrike" noProof="0" dirty="0">
                          <a:solidFill>
                            <a:srgbClr val="1D1C1D"/>
                          </a:solidFill>
                        </a:rPr>
                        <a:t> </a:t>
                      </a:r>
                      <a:endParaRPr lang="en-US" sz="1800"/>
                    </a:p>
                    <a:p>
                      <a:pPr marL="285750" lvl="0" indent="-285750" algn="l">
                        <a:lnSpc>
                          <a:spcPct val="100000"/>
                        </a:lnSpc>
                        <a:spcBef>
                          <a:spcPts val="0"/>
                        </a:spcBef>
                        <a:spcAft>
                          <a:spcPts val="0"/>
                        </a:spcAft>
                        <a:buFont typeface="Arial"/>
                        <a:buChar char="•"/>
                      </a:pPr>
                      <a:r>
                        <a:rPr lang="en-US" sz="1800" b="0" i="0" u="none" strike="noStrike" noProof="0" dirty="0"/>
                        <a:t>Organizing a connecting the unconnected policy roundtable, ideally in collaboration with a regional policy / regulatory event.</a:t>
                      </a:r>
                      <a:endParaRPr lang="en-US" sz="1800"/>
                    </a:p>
                  </a:txBody>
                  <a:tcPr/>
                </a:tc>
                <a:extLst>
                  <a:ext uri="{0D108BD9-81ED-4DB2-BD59-A6C34878D82A}">
                    <a16:rowId xmlns:a16="http://schemas.microsoft.com/office/drawing/2014/main" val="16806246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Fostering Peering Infrastructure</a:t>
                      </a:r>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Hind Light"/>
                        </a:rPr>
                        <a:t>Implementing </a:t>
                      </a:r>
                      <a:r>
                        <a:rPr lang="en-US" sz="1800" b="0" i="0" u="none" strike="noStrike" noProof="0" dirty="0">
                          <a:latin typeface="Hind Light"/>
                          <a:hlinkClick r:id="rId4"/>
                        </a:rPr>
                        <a:t>50/50 vision</a:t>
                      </a:r>
                      <a:endParaRPr lang="en-US" sz="1800"/>
                    </a:p>
                    <a:p>
                      <a:pPr marL="285750" lvl="0" indent="-285750" algn="l">
                        <a:lnSpc>
                          <a:spcPct val="100000"/>
                        </a:lnSpc>
                        <a:spcBef>
                          <a:spcPts val="0"/>
                        </a:spcBef>
                        <a:spcAft>
                          <a:spcPts val="0"/>
                        </a:spcAft>
                        <a:buFont typeface="Arial"/>
                        <a:buChar char="•"/>
                      </a:pPr>
                      <a:r>
                        <a:rPr lang="en-US" sz="1800" b="0" i="0" u="none" strike="noStrike" noProof="0" dirty="0">
                          <a:latin typeface="Hind Light"/>
                        </a:rPr>
                        <a:t>Providing SPI grants</a:t>
                      </a:r>
                    </a:p>
                    <a:p>
                      <a:pPr marL="285750" lvl="0" indent="-285750" algn="l">
                        <a:lnSpc>
                          <a:spcPct val="100000"/>
                        </a:lnSpc>
                        <a:spcBef>
                          <a:spcPts val="0"/>
                        </a:spcBef>
                        <a:spcAft>
                          <a:spcPts val="0"/>
                        </a:spcAft>
                        <a:buFont typeface="Arial"/>
                        <a:buChar char="•"/>
                      </a:pPr>
                      <a:r>
                        <a:rPr lang="en-US" sz="1800" b="0" i="0" u="none" strike="noStrike" noProof="0" dirty="0">
                          <a:latin typeface="Hind Light"/>
                        </a:rPr>
                        <a:t>Supporting regional IXPs</a:t>
                      </a:r>
                    </a:p>
                  </a:txBody>
                  <a:tcPr/>
                </a:tc>
                <a:extLst>
                  <a:ext uri="{0D108BD9-81ED-4DB2-BD59-A6C34878D82A}">
                    <a16:rowId xmlns:a16="http://schemas.microsoft.com/office/drawing/2014/main" val="15668610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Measuring the Internet</a:t>
                      </a:r>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Hind Light"/>
                        </a:rPr>
                        <a:t>Enhance the value and use of Pulse, especially to inform public policy development</a:t>
                      </a:r>
                      <a:endParaRPr lang="en-US" sz="1800"/>
                    </a:p>
                    <a:p>
                      <a:pPr marL="285750" lvl="0" indent="-285750" algn="l">
                        <a:lnSpc>
                          <a:spcPct val="100000"/>
                        </a:lnSpc>
                        <a:spcBef>
                          <a:spcPts val="0"/>
                        </a:spcBef>
                        <a:spcAft>
                          <a:spcPts val="0"/>
                        </a:spcAft>
                        <a:buFont typeface="Arial"/>
                        <a:buChar char="•"/>
                      </a:pPr>
                      <a:r>
                        <a:rPr lang="en-US" sz="1800" b="0" i="0" u="none" strike="noStrike" noProof="0" dirty="0"/>
                        <a:t>Advocating for organizations and countries to measure the resilience of the Internet at local/regional levels</a:t>
                      </a:r>
                      <a:endParaRPr lang="en-US" sz="1800" b="0" i="0" u="none" strike="noStrike" noProof="0" dirty="0">
                        <a:latin typeface="Hind Light"/>
                      </a:endParaRPr>
                    </a:p>
                  </a:txBody>
                  <a:tcPr/>
                </a:tc>
                <a:extLst>
                  <a:ext uri="{0D108BD9-81ED-4DB2-BD59-A6C34878D82A}">
                    <a16:rowId xmlns:a16="http://schemas.microsoft.com/office/drawing/2014/main" val="1620585030"/>
                  </a:ext>
                </a:extLst>
              </a:tr>
            </a:tbl>
          </a:graphicData>
        </a:graphic>
      </p:graphicFrame>
      <p:sp>
        <p:nvSpPr>
          <p:cNvPr id="4" name="Slide Number Placeholder 3">
            <a:extLst>
              <a:ext uri="{FF2B5EF4-FFF2-40B4-BE49-F238E27FC236}">
                <a16:creationId xmlns:a16="http://schemas.microsoft.com/office/drawing/2014/main" id="{EC5FAD5B-0245-69A7-ED07-211DD243B461}"/>
              </a:ext>
            </a:extLst>
          </p:cNvPr>
          <p:cNvSpPr>
            <a:spLocks noGrp="1"/>
          </p:cNvSpPr>
          <p:nvPr>
            <p:ph type="sldNum" sz="quarter" idx="15"/>
          </p:nvPr>
        </p:nvSpPr>
        <p:spPr/>
        <p:txBody>
          <a:bodyPr/>
          <a:lstStyle/>
          <a:p>
            <a:fld id="{9EE1D23A-55C4-7542-8A1B-C225D7430AAE}" type="slidenum">
              <a:rPr lang="uk-UA" altLang="en-US" smtClean="0"/>
              <a:pPr/>
              <a:t>15</a:t>
            </a:fld>
            <a:endParaRPr lang="uk-UA" altLang="en-US" dirty="0"/>
          </a:p>
        </p:txBody>
      </p:sp>
    </p:spTree>
    <p:extLst>
      <p:ext uri="{BB962C8B-B14F-4D97-AF65-F5344CB8AC3E}">
        <p14:creationId xmlns:p14="http://schemas.microsoft.com/office/powerpoint/2010/main" val="9527748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3B503-70A2-BF9B-C727-C2294E80516E}"/>
              </a:ext>
            </a:extLst>
          </p:cNvPr>
          <p:cNvSpPr>
            <a:spLocks noGrp="1"/>
          </p:cNvSpPr>
          <p:nvPr>
            <p:ph type="title"/>
          </p:nvPr>
        </p:nvSpPr>
        <p:spPr/>
        <p:txBody>
          <a:bodyPr/>
          <a:lstStyle/>
          <a:p>
            <a:r>
              <a:rPr lang="en-US" dirty="0"/>
              <a:t>APAC Activities in 2024</a:t>
            </a:r>
          </a:p>
        </p:txBody>
      </p:sp>
      <p:graphicFrame>
        <p:nvGraphicFramePr>
          <p:cNvPr id="5" name="Content Placeholder 4">
            <a:extLst>
              <a:ext uri="{FF2B5EF4-FFF2-40B4-BE49-F238E27FC236}">
                <a16:creationId xmlns:a16="http://schemas.microsoft.com/office/drawing/2014/main" id="{DECAE95F-D4D0-6FEC-F0FD-9F4DC55794F8}"/>
              </a:ext>
            </a:extLst>
          </p:cNvPr>
          <p:cNvGraphicFramePr>
            <a:graphicFrameLocks noGrp="1"/>
          </p:cNvGraphicFramePr>
          <p:nvPr>
            <p:ph idx="1"/>
            <p:extLst>
              <p:ext uri="{D42A27DB-BD31-4B8C-83A1-F6EECF244321}">
                <p14:modId xmlns:p14="http://schemas.microsoft.com/office/powerpoint/2010/main" val="3880902988"/>
              </p:ext>
            </p:extLst>
          </p:nvPr>
        </p:nvGraphicFramePr>
        <p:xfrm>
          <a:off x="539750" y="1547813"/>
          <a:ext cx="11122023" cy="4302760"/>
        </p:xfrm>
        <a:graphic>
          <a:graphicData uri="http://schemas.openxmlformats.org/drawingml/2006/table">
            <a:tbl>
              <a:tblPr firstRow="1" bandRow="1">
                <a:tableStyleId>{5C22544A-7EE6-4342-B048-85BDC9FD1C3A}</a:tableStyleId>
              </a:tblPr>
              <a:tblGrid>
                <a:gridCol w="2518760">
                  <a:extLst>
                    <a:ext uri="{9D8B030D-6E8A-4147-A177-3AD203B41FA5}">
                      <a16:colId xmlns:a16="http://schemas.microsoft.com/office/drawing/2014/main" val="638889128"/>
                    </a:ext>
                  </a:extLst>
                </a:gridCol>
                <a:gridCol w="8603263">
                  <a:extLst>
                    <a:ext uri="{9D8B030D-6E8A-4147-A177-3AD203B41FA5}">
                      <a16:colId xmlns:a16="http://schemas.microsoft.com/office/drawing/2014/main" val="3392740845"/>
                    </a:ext>
                  </a:extLst>
                </a:gridCol>
              </a:tblGrid>
              <a:tr h="370840">
                <a:tc>
                  <a:txBody>
                    <a:bodyPr/>
                    <a:lstStyle/>
                    <a:p>
                      <a:endParaRPr lang="en-US"/>
                    </a:p>
                  </a:txBody>
                  <a:tcPr/>
                </a:tc>
                <a:tc>
                  <a:txBody>
                    <a:bodyPr/>
                    <a:lstStyle/>
                    <a:p>
                      <a:endParaRPr lang="en-US"/>
                    </a:p>
                  </a:txBody>
                  <a:tcPr/>
                </a:tc>
                <a:extLst>
                  <a:ext uri="{0D108BD9-81ED-4DB2-BD59-A6C34878D82A}">
                    <a16:rowId xmlns:a16="http://schemas.microsoft.com/office/drawing/2014/main" val="17348302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Countering Internet Threats</a:t>
                      </a:r>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Hind Light"/>
                        </a:rPr>
                        <a:t>Counter major Internet fragmentation threats in the region.</a:t>
                      </a:r>
                      <a:endParaRPr lang="en-US" sz="1800"/>
                    </a:p>
                    <a:p>
                      <a:pPr marL="285750" lvl="0" indent="-285750" algn="l">
                        <a:lnSpc>
                          <a:spcPct val="100000"/>
                        </a:lnSpc>
                        <a:spcBef>
                          <a:spcPts val="0"/>
                        </a:spcBef>
                        <a:spcAft>
                          <a:spcPts val="0"/>
                        </a:spcAft>
                        <a:buFont typeface="Arial"/>
                        <a:buChar char="•"/>
                      </a:pPr>
                      <a:r>
                        <a:rPr lang="en-US" sz="1800" b="0" i="0" u="none" strike="noStrike" noProof="0" dirty="0">
                          <a:solidFill>
                            <a:srgbClr val="1D1C1D"/>
                          </a:solidFill>
                          <a:latin typeface="Hind Light"/>
                        </a:rPr>
                        <a:t>Participating in the Christchurch Call as one of a few technical community representatives</a:t>
                      </a:r>
                      <a:endParaRPr lang="en-US" sz="1800"/>
                    </a:p>
                  </a:txBody>
                  <a:tcPr/>
                </a:tc>
                <a:extLst>
                  <a:ext uri="{0D108BD9-81ED-4DB2-BD59-A6C34878D82A}">
                    <a16:rowId xmlns:a16="http://schemas.microsoft.com/office/drawing/2014/main" val="16392996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Guiding Constructive Internet Policy</a:t>
                      </a:r>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Hind Light"/>
                        </a:rPr>
                        <a:t>Understand policy/legal approaches to intermediary liability in the APAC region and identify good policy approaches to contribute to a modern policy framework that governments and other stakeholders can use.</a:t>
                      </a:r>
                      <a:endParaRPr lang="en-US" sz="1800"/>
                    </a:p>
                  </a:txBody>
                  <a:tcPr/>
                </a:tc>
                <a:extLst>
                  <a:ext uri="{0D108BD9-81ED-4DB2-BD59-A6C34878D82A}">
                    <a16:rowId xmlns:a16="http://schemas.microsoft.com/office/drawing/2014/main" val="19205325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Extending Encryption</a:t>
                      </a:r>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Hind Light"/>
                        </a:rPr>
                        <a:t>Prevent policies/laws in APAC region that would weaken encryption or the security of encrypted communications</a:t>
                      </a:r>
                      <a:endParaRPr lang="en-US" sz="1800"/>
                    </a:p>
                    <a:p>
                      <a:pPr marL="285750" lvl="0" indent="-285750" algn="l">
                        <a:lnSpc>
                          <a:spcPct val="100000"/>
                        </a:lnSpc>
                        <a:spcBef>
                          <a:spcPts val="0"/>
                        </a:spcBef>
                        <a:spcAft>
                          <a:spcPts val="0"/>
                        </a:spcAft>
                        <a:buFont typeface="Arial"/>
                        <a:buChar char="•"/>
                      </a:pPr>
                      <a:r>
                        <a:rPr lang="en-US" sz="1800" b="0" i="0" u="none" strike="noStrike" noProof="0" dirty="0">
                          <a:latin typeface="Hind Light"/>
                        </a:rPr>
                        <a:t>Prevent the introduction of mandatory client-side scanning for end-to-end encrypted communications.</a:t>
                      </a:r>
                      <a:endParaRPr lang="en-US" sz="1800"/>
                    </a:p>
                  </a:txBody>
                  <a:tcPr/>
                </a:tc>
                <a:extLst>
                  <a:ext uri="{0D108BD9-81ED-4DB2-BD59-A6C34878D82A}">
                    <a16:rowId xmlns:a16="http://schemas.microsoft.com/office/drawing/2014/main" val="35831616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Defending the Internet Way of Networking in the United Nations</a:t>
                      </a:r>
                      <a:endParaRPr lang="en-US" dirty="0"/>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Hind Light"/>
                        </a:rPr>
                        <a:t>Preserve the multistakeholder approach and reinforce the technical community as a trusted and expert partner through active engagement in IG processes in the APAC region.</a:t>
                      </a:r>
                      <a:endParaRPr lang="en-US" sz="1800"/>
                    </a:p>
                  </a:txBody>
                  <a:tcPr/>
                </a:tc>
                <a:extLst>
                  <a:ext uri="{0D108BD9-81ED-4DB2-BD59-A6C34878D82A}">
                    <a16:rowId xmlns:a16="http://schemas.microsoft.com/office/drawing/2014/main" val="14336592"/>
                  </a:ext>
                </a:extLst>
              </a:tr>
            </a:tbl>
          </a:graphicData>
        </a:graphic>
      </p:graphicFrame>
      <p:sp>
        <p:nvSpPr>
          <p:cNvPr id="4" name="Slide Number Placeholder 3">
            <a:extLst>
              <a:ext uri="{FF2B5EF4-FFF2-40B4-BE49-F238E27FC236}">
                <a16:creationId xmlns:a16="http://schemas.microsoft.com/office/drawing/2014/main" id="{EC5FAD5B-0245-69A7-ED07-211DD243B461}"/>
              </a:ext>
            </a:extLst>
          </p:cNvPr>
          <p:cNvSpPr>
            <a:spLocks noGrp="1"/>
          </p:cNvSpPr>
          <p:nvPr>
            <p:ph type="sldNum" sz="quarter" idx="15"/>
          </p:nvPr>
        </p:nvSpPr>
        <p:spPr/>
        <p:txBody>
          <a:bodyPr/>
          <a:lstStyle/>
          <a:p>
            <a:fld id="{9EE1D23A-55C4-7542-8A1B-C225D7430AAE}" type="slidenum">
              <a:rPr lang="uk-UA" altLang="en-US" smtClean="0"/>
              <a:pPr/>
              <a:t>16</a:t>
            </a:fld>
            <a:endParaRPr lang="uk-UA" altLang="en-US" dirty="0"/>
          </a:p>
        </p:txBody>
      </p:sp>
    </p:spTree>
    <p:extLst>
      <p:ext uri="{BB962C8B-B14F-4D97-AF65-F5344CB8AC3E}">
        <p14:creationId xmlns:p14="http://schemas.microsoft.com/office/powerpoint/2010/main" val="20341871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3B503-70A2-BF9B-C727-C2294E80516E}"/>
              </a:ext>
            </a:extLst>
          </p:cNvPr>
          <p:cNvSpPr>
            <a:spLocks noGrp="1"/>
          </p:cNvSpPr>
          <p:nvPr>
            <p:ph type="title"/>
          </p:nvPr>
        </p:nvSpPr>
        <p:spPr/>
        <p:txBody>
          <a:bodyPr/>
          <a:lstStyle/>
          <a:p>
            <a:r>
              <a:rPr lang="en-US" dirty="0"/>
              <a:t>APAC Activities in 2024</a:t>
            </a:r>
          </a:p>
        </p:txBody>
      </p:sp>
      <p:graphicFrame>
        <p:nvGraphicFramePr>
          <p:cNvPr id="5" name="Content Placeholder 4">
            <a:extLst>
              <a:ext uri="{FF2B5EF4-FFF2-40B4-BE49-F238E27FC236}">
                <a16:creationId xmlns:a16="http://schemas.microsoft.com/office/drawing/2014/main" id="{DECAE95F-D4D0-6FEC-F0FD-9F4DC55794F8}"/>
              </a:ext>
            </a:extLst>
          </p:cNvPr>
          <p:cNvGraphicFramePr>
            <a:graphicFrameLocks noGrp="1"/>
          </p:cNvGraphicFramePr>
          <p:nvPr>
            <p:ph idx="1"/>
            <p:extLst>
              <p:ext uri="{D42A27DB-BD31-4B8C-83A1-F6EECF244321}">
                <p14:modId xmlns:p14="http://schemas.microsoft.com/office/powerpoint/2010/main" val="2564505777"/>
              </p:ext>
            </p:extLst>
          </p:nvPr>
        </p:nvGraphicFramePr>
        <p:xfrm>
          <a:off x="539750" y="1547813"/>
          <a:ext cx="11122024" cy="4028440"/>
        </p:xfrm>
        <a:graphic>
          <a:graphicData uri="http://schemas.openxmlformats.org/drawingml/2006/table">
            <a:tbl>
              <a:tblPr firstRow="1" bandRow="1">
                <a:tableStyleId>{5C22544A-7EE6-4342-B048-85BDC9FD1C3A}</a:tableStyleId>
              </a:tblPr>
              <a:tblGrid>
                <a:gridCol w="2518760">
                  <a:extLst>
                    <a:ext uri="{9D8B030D-6E8A-4147-A177-3AD203B41FA5}">
                      <a16:colId xmlns:a16="http://schemas.microsoft.com/office/drawing/2014/main" val="638889128"/>
                    </a:ext>
                  </a:extLst>
                </a:gridCol>
                <a:gridCol w="8603264">
                  <a:extLst>
                    <a:ext uri="{9D8B030D-6E8A-4147-A177-3AD203B41FA5}">
                      <a16:colId xmlns:a16="http://schemas.microsoft.com/office/drawing/2014/main" val="3392740845"/>
                    </a:ext>
                  </a:extLst>
                </a:gridCol>
              </a:tblGrid>
              <a:tr h="370840">
                <a:tc>
                  <a:txBody>
                    <a:bodyPr/>
                    <a:lstStyle/>
                    <a:p>
                      <a:endParaRPr lang="en-US"/>
                    </a:p>
                  </a:txBody>
                  <a:tcPr/>
                </a:tc>
                <a:tc>
                  <a:txBody>
                    <a:bodyPr/>
                    <a:lstStyle/>
                    <a:p>
                      <a:endParaRPr lang="en-US"/>
                    </a:p>
                  </a:txBody>
                  <a:tcPr/>
                </a:tc>
                <a:extLst>
                  <a:ext uri="{0D108BD9-81ED-4DB2-BD59-A6C34878D82A}">
                    <a16:rowId xmlns:a16="http://schemas.microsoft.com/office/drawing/2014/main" val="1734830237"/>
                  </a:ext>
                </a:extLst>
              </a:tr>
              <a:tr h="370840">
                <a:tc>
                  <a:txBody>
                    <a:bodyPr/>
                    <a:lstStyle/>
                    <a:p>
                      <a:r>
                        <a:rPr lang="en-AU" sz="1800" dirty="0">
                          <a:effectLst/>
                        </a:rPr>
                        <a:t>Policymaker Program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Bring the ISOC Policymaker Program @IETF to the APAC region to equip regional policymakers with technical insight</a:t>
                      </a:r>
                    </a:p>
                  </a:txBody>
                  <a:tcPr/>
                </a:tc>
                <a:extLst>
                  <a:ext uri="{0D108BD9-81ED-4DB2-BD59-A6C34878D82A}">
                    <a16:rowId xmlns:a16="http://schemas.microsoft.com/office/drawing/2014/main" val="1566861064"/>
                  </a:ext>
                </a:extLst>
              </a:tr>
              <a:tr h="370840">
                <a:tc>
                  <a:txBody>
                    <a:bodyPr/>
                    <a:lstStyle/>
                    <a:p>
                      <a:r>
                        <a:rPr lang="en-AU" sz="1800" dirty="0">
                          <a:effectLst/>
                        </a:rPr>
                        <a:t>Empowering Internet Champions</a:t>
                      </a:r>
                    </a:p>
                  </a:txBody>
                  <a:tcPr/>
                </a:tc>
                <a:tc>
                  <a:txBody>
                    <a:bodyPr/>
                    <a:lstStyle/>
                    <a:p>
                      <a:r>
                        <a:rPr lang="en-AU" sz="1800" dirty="0">
                          <a:effectLst/>
                        </a:rPr>
                        <a:t>Develop and empower skilled Internet champions in the APAC region to advocate for an open, globally connected, secure and trustworthy Internet. </a:t>
                      </a:r>
                    </a:p>
                    <a:p>
                      <a:pPr marL="285750" indent="-285750">
                        <a:buFont typeface="Arial" panose="020B0604020202020204" pitchFamily="34" charset="0"/>
                        <a:buChar char="•"/>
                      </a:pPr>
                      <a:r>
                        <a:rPr lang="en-AU" sz="1800" dirty="0">
                          <a:effectLst/>
                        </a:rPr>
                        <a:t>Attract Youth Ambassadors, Early Career Fellows, Mid Career Fellows from the APAC region</a:t>
                      </a:r>
                    </a:p>
                    <a:p>
                      <a:pPr marL="285750" indent="-285750">
                        <a:buFont typeface="Arial" panose="020B0604020202020204" pitchFamily="34" charset="0"/>
                        <a:buChar char="•"/>
                      </a:pPr>
                      <a:r>
                        <a:rPr lang="en-AU" sz="1800" dirty="0">
                          <a:effectLst/>
                        </a:rPr>
                        <a:t>Build and enhance our Alumni Network in the APAC region</a:t>
                      </a:r>
                    </a:p>
                  </a:txBody>
                  <a:tcPr/>
                </a:tc>
                <a:extLst>
                  <a:ext uri="{0D108BD9-81ED-4DB2-BD59-A6C34878D82A}">
                    <a16:rowId xmlns:a16="http://schemas.microsoft.com/office/drawing/2014/main" val="1620585030"/>
                  </a:ext>
                </a:extLst>
              </a:tr>
              <a:tr h="370840">
                <a:tc>
                  <a:txBody>
                    <a:bodyPr/>
                    <a:lstStyle/>
                    <a:p>
                      <a:r>
                        <a:rPr lang="en-AU" sz="1800" dirty="0">
                          <a:effectLst/>
                        </a:rPr>
                        <a:t>Mobilizing a Strong Community to Protect the Internet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Members of the Internet Society's APAC community have access to resources, training, and engagement opportunities to adequately develop them as advocates within their communities to protect the Internet.</a:t>
                      </a:r>
                    </a:p>
                  </a:txBody>
                  <a:tcPr/>
                </a:tc>
                <a:extLst>
                  <a:ext uri="{0D108BD9-81ED-4DB2-BD59-A6C34878D82A}">
                    <a16:rowId xmlns:a16="http://schemas.microsoft.com/office/drawing/2014/main" val="1639299694"/>
                  </a:ext>
                </a:extLst>
              </a:tr>
              <a:tr h="370840">
                <a:tc>
                  <a:txBody>
                    <a:bodyPr/>
                    <a:lstStyle/>
                    <a:p>
                      <a:r>
                        <a:rPr lang="en-AU" sz="1800" dirty="0">
                          <a:effectLst/>
                        </a:rPr>
                        <a:t>Recognizing Internet Pioneers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rPr>
                        <a:t>Identify APAC region Internet Pioneers and the human impact of their efforts</a:t>
                      </a:r>
                    </a:p>
                  </a:txBody>
                  <a:tcPr/>
                </a:tc>
                <a:extLst>
                  <a:ext uri="{0D108BD9-81ED-4DB2-BD59-A6C34878D82A}">
                    <a16:rowId xmlns:a16="http://schemas.microsoft.com/office/drawing/2014/main" val="1920532575"/>
                  </a:ext>
                </a:extLst>
              </a:tr>
            </a:tbl>
          </a:graphicData>
        </a:graphic>
      </p:graphicFrame>
      <p:sp>
        <p:nvSpPr>
          <p:cNvPr id="4" name="Slide Number Placeholder 3">
            <a:extLst>
              <a:ext uri="{FF2B5EF4-FFF2-40B4-BE49-F238E27FC236}">
                <a16:creationId xmlns:a16="http://schemas.microsoft.com/office/drawing/2014/main" id="{EC5FAD5B-0245-69A7-ED07-211DD243B461}"/>
              </a:ext>
            </a:extLst>
          </p:cNvPr>
          <p:cNvSpPr>
            <a:spLocks noGrp="1"/>
          </p:cNvSpPr>
          <p:nvPr>
            <p:ph type="sldNum" sz="quarter" idx="15"/>
          </p:nvPr>
        </p:nvSpPr>
        <p:spPr/>
        <p:txBody>
          <a:bodyPr/>
          <a:lstStyle/>
          <a:p>
            <a:fld id="{9EE1D23A-55C4-7542-8A1B-C225D7430AAE}" type="slidenum">
              <a:rPr lang="uk-UA" altLang="en-US" smtClean="0"/>
              <a:pPr/>
              <a:t>17</a:t>
            </a:fld>
            <a:endParaRPr lang="uk-UA" altLang="en-US" dirty="0"/>
          </a:p>
        </p:txBody>
      </p:sp>
    </p:spTree>
    <p:extLst>
      <p:ext uri="{BB962C8B-B14F-4D97-AF65-F5344CB8AC3E}">
        <p14:creationId xmlns:p14="http://schemas.microsoft.com/office/powerpoint/2010/main" val="12208348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525981-A544-EE9D-A63B-44A4727CBBC0}"/>
              </a:ext>
            </a:extLst>
          </p:cNvPr>
          <p:cNvSpPr>
            <a:spLocks noGrp="1"/>
          </p:cNvSpPr>
          <p:nvPr>
            <p:ph sz="quarter" idx="12"/>
          </p:nvPr>
        </p:nvSpPr>
        <p:spPr>
          <a:xfrm>
            <a:off x="898643" y="2229876"/>
            <a:ext cx="10205749" cy="2399421"/>
          </a:xfrm>
        </p:spPr>
        <p:txBody>
          <a:bodyPr/>
          <a:lstStyle/>
          <a:p>
            <a:pPr algn="l">
              <a:spcAft>
                <a:spcPts val="1200"/>
              </a:spcAft>
            </a:pPr>
            <a:r>
              <a:rPr lang="en-US" sz="4400" dirty="0">
                <a:cs typeface="Hind Light"/>
              </a:rPr>
              <a:t>We look forward to continue working with, supporting and empowering you all in 2024 and beyond.</a:t>
            </a:r>
            <a:endParaRPr lang="en-US" sz="4400" dirty="0"/>
          </a:p>
        </p:txBody>
      </p:sp>
      <p:sp>
        <p:nvSpPr>
          <p:cNvPr id="3" name="Slide Number Placeholder 2">
            <a:extLst>
              <a:ext uri="{FF2B5EF4-FFF2-40B4-BE49-F238E27FC236}">
                <a16:creationId xmlns:a16="http://schemas.microsoft.com/office/drawing/2014/main" id="{54C73C77-79C8-3704-EE47-F71E25B2CDB6}"/>
              </a:ext>
            </a:extLst>
          </p:cNvPr>
          <p:cNvSpPr>
            <a:spLocks noGrp="1"/>
          </p:cNvSpPr>
          <p:nvPr>
            <p:ph type="sldNum" sz="quarter" idx="11"/>
          </p:nvPr>
        </p:nvSpPr>
        <p:spPr/>
        <p:txBody>
          <a:bodyPr/>
          <a:lstStyle/>
          <a:p>
            <a:fld id="{DBE5F007-28FD-B845-A833-24BC97E499D9}" type="slidenum">
              <a:rPr lang="uk-UA" altLang="en-US" smtClean="0"/>
              <a:pPr/>
              <a:t>18</a:t>
            </a:fld>
            <a:endParaRPr lang="uk-UA" altLang="en-US" dirty="0">
              <a:solidFill>
                <a:schemeClr val="tx1"/>
              </a:solidFill>
            </a:endParaRPr>
          </a:p>
        </p:txBody>
      </p:sp>
    </p:spTree>
    <p:extLst>
      <p:ext uri="{BB962C8B-B14F-4D97-AF65-F5344CB8AC3E}">
        <p14:creationId xmlns:p14="http://schemas.microsoft.com/office/powerpoint/2010/main" val="2930188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933107-230F-B35E-6573-E1381D31609B}"/>
              </a:ext>
            </a:extLst>
          </p:cNvPr>
          <p:cNvSpPr txBox="1">
            <a:spLocks noGrp="1"/>
          </p:cNvSpPr>
          <p:nvPr>
            <p:ph type="title" idx="4294967295"/>
          </p:nvPr>
        </p:nvSpPr>
        <p:spPr>
          <a:xfrm>
            <a:off x="675736" y="2281238"/>
            <a:ext cx="9001125" cy="100647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4400" rtl="0" eaLnBrk="1" latinLnBrk="0" hangingPunct="1">
              <a:lnSpc>
                <a:spcPct val="109000"/>
              </a:lnSpc>
              <a:spcBef>
                <a:spcPct val="0"/>
              </a:spcBef>
              <a:buNone/>
              <a:defRPr sz="6000" kern="1200" spc="20">
                <a:solidFill>
                  <a:schemeClr val="bg1"/>
                </a:solidFill>
                <a:latin typeface="+mj-lt"/>
                <a:ea typeface="+mj-ea"/>
                <a:cs typeface="+mj-cs"/>
              </a:defRPr>
            </a:lvl1pPr>
          </a:lstStyle>
          <a:p>
            <a:pPr marL="0" marR="0" lvl="0" indent="0" algn="l" defTabSz="914400" rtl="0" eaLnBrk="1" fontAlgn="auto" latinLnBrk="0" hangingPunct="1">
              <a:lnSpc>
                <a:spcPct val="109000"/>
              </a:lnSpc>
              <a:spcBef>
                <a:spcPct val="0"/>
              </a:spcBef>
              <a:spcAft>
                <a:spcPts val="0"/>
              </a:spcAft>
              <a:buClrTx/>
              <a:buSzTx/>
              <a:buFontTx/>
              <a:buNone/>
              <a:tabLst/>
              <a:defRPr/>
            </a:pPr>
            <a:r>
              <a:rPr kumimoji="0" lang="en-GB" sz="6000" b="0" i="0" u="none" strike="noStrike" kern="1200" cap="none" spc="20" normalizeH="0" baseline="0" noProof="0" dirty="0">
                <a:ln>
                  <a:noFill/>
                </a:ln>
                <a:solidFill>
                  <a:schemeClr val="bg1"/>
                </a:solidFill>
                <a:effectLst/>
                <a:uLnTx/>
                <a:uFillTx/>
                <a:latin typeface="+mj-lt"/>
                <a:ea typeface="+mj-ea"/>
                <a:cs typeface="+mj-cs"/>
              </a:rPr>
              <a:t>Thank you.</a:t>
            </a:r>
          </a:p>
        </p:txBody>
      </p:sp>
    </p:spTree>
    <p:extLst>
      <p:ext uri="{BB962C8B-B14F-4D97-AF65-F5344CB8AC3E}">
        <p14:creationId xmlns:p14="http://schemas.microsoft.com/office/powerpoint/2010/main" val="2680351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0E1F23-9F34-74E2-F059-A6B9BE0DEF79}"/>
              </a:ext>
            </a:extLst>
          </p:cNvPr>
          <p:cNvSpPr>
            <a:spLocks noGrp="1"/>
          </p:cNvSpPr>
          <p:nvPr>
            <p:ph idx="1"/>
          </p:nvPr>
        </p:nvSpPr>
        <p:spPr/>
        <p:txBody>
          <a:bodyPr vert="horz" lIns="91440" tIns="45720" rIns="91440" bIns="45720" rtlCol="0" anchor="t">
            <a:normAutofit/>
          </a:bodyPr>
          <a:lstStyle/>
          <a:p>
            <a:pPr marL="457200" indent="-457200">
              <a:buFont typeface="Arial" panose="020B0604020202020204" pitchFamily="34" charset="0"/>
              <a:buChar char="•"/>
            </a:pPr>
            <a:r>
              <a:rPr lang="en-US" sz="3200">
                <a:cs typeface="Hind Medium"/>
              </a:rPr>
              <a:t>What we h</a:t>
            </a:r>
            <a:endParaRPr lang="en-US"/>
          </a:p>
          <a:p>
            <a:pPr marL="457200" indent="-457200">
              <a:buFont typeface="Arial" panose="020B0604020202020204" pitchFamily="34" charset="0"/>
              <a:buChar char="•"/>
            </a:pPr>
            <a:r>
              <a:rPr lang="en-US" sz="3200" dirty="0"/>
              <a:t>Collaborating with our Asia Pacific partners</a:t>
            </a:r>
          </a:p>
          <a:p>
            <a:pPr marL="457200" indent="-457200">
              <a:buFont typeface="Arial" panose="020B0604020202020204" pitchFamily="34" charset="0"/>
              <a:buChar char="•"/>
            </a:pPr>
            <a:r>
              <a:rPr lang="en-US" sz="3200" dirty="0"/>
              <a:t>Share your feedback</a:t>
            </a:r>
          </a:p>
        </p:txBody>
      </p:sp>
      <p:sp>
        <p:nvSpPr>
          <p:cNvPr id="4" name="Slide Number Placeholder 3">
            <a:extLst>
              <a:ext uri="{FF2B5EF4-FFF2-40B4-BE49-F238E27FC236}">
                <a16:creationId xmlns:a16="http://schemas.microsoft.com/office/drawing/2014/main" id="{EC83C912-F67B-D9EA-88DC-F0605A6E3B6C}"/>
              </a:ext>
            </a:extLst>
          </p:cNvPr>
          <p:cNvSpPr>
            <a:spLocks noGrp="1"/>
          </p:cNvSpPr>
          <p:nvPr>
            <p:ph type="sldNum" sz="quarter" idx="15"/>
          </p:nvPr>
        </p:nvSpPr>
        <p:spPr/>
        <p:txBody>
          <a:bodyPr/>
          <a:lstStyle/>
          <a:p>
            <a:fld id="{9EE1D23A-55C4-7542-8A1B-C225D7430AAE}" type="slidenum">
              <a:rPr lang="uk-UA" altLang="en-US" smtClean="0"/>
              <a:pPr/>
              <a:t>2</a:t>
            </a:fld>
            <a:endParaRPr lang="uk-UA" altLang="en-US" dirty="0"/>
          </a:p>
        </p:txBody>
      </p:sp>
    </p:spTree>
    <p:extLst>
      <p:ext uri="{BB962C8B-B14F-4D97-AF65-F5344CB8AC3E}">
        <p14:creationId xmlns:p14="http://schemas.microsoft.com/office/powerpoint/2010/main" val="40838512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E300-45D9-C279-46A8-0C8757126AA5}"/>
              </a:ext>
            </a:extLst>
          </p:cNvPr>
          <p:cNvSpPr>
            <a:spLocks noGrp="1"/>
          </p:cNvSpPr>
          <p:nvPr>
            <p:ph type="ctrTitle"/>
          </p:nvPr>
        </p:nvSpPr>
        <p:spPr/>
        <p:txBody>
          <a:bodyPr/>
          <a:lstStyle/>
          <a:p>
            <a:r>
              <a:rPr lang="en-US" dirty="0"/>
              <a:t>2024 Action Plan</a:t>
            </a:r>
          </a:p>
        </p:txBody>
      </p:sp>
    </p:spTree>
    <p:extLst>
      <p:ext uri="{BB962C8B-B14F-4D97-AF65-F5344CB8AC3E}">
        <p14:creationId xmlns:p14="http://schemas.microsoft.com/office/powerpoint/2010/main" val="5555224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F010-040D-8F6D-1827-9D9955E492AE}"/>
              </a:ext>
            </a:extLst>
          </p:cNvPr>
          <p:cNvSpPr>
            <a:spLocks noGrp="1"/>
          </p:cNvSpPr>
          <p:nvPr>
            <p:ph type="title"/>
          </p:nvPr>
        </p:nvSpPr>
        <p:spPr/>
        <p:txBody>
          <a:bodyPr/>
          <a:lstStyle/>
          <a:p>
            <a:r>
              <a:rPr lang="en-US" dirty="0"/>
              <a:t>2024 Overview</a:t>
            </a:r>
          </a:p>
        </p:txBody>
      </p:sp>
      <p:sp>
        <p:nvSpPr>
          <p:cNvPr id="5" name="Content Placeholder 3">
            <a:extLst>
              <a:ext uri="{FF2B5EF4-FFF2-40B4-BE49-F238E27FC236}">
                <a16:creationId xmlns:a16="http://schemas.microsoft.com/office/drawing/2014/main" id="{BDD6F81E-3BCF-711A-9BAD-F662400E4465}"/>
              </a:ext>
            </a:extLst>
          </p:cNvPr>
          <p:cNvSpPr>
            <a:spLocks noGrp="1"/>
          </p:cNvSpPr>
          <p:nvPr>
            <p:ph idx="1"/>
          </p:nvPr>
        </p:nvSpPr>
        <p:spPr/>
        <p:txBody>
          <a:bodyPr vert="horz" lIns="91440" tIns="45720" rIns="91440" bIns="45720" rtlCol="0" anchor="t">
            <a:noAutofit/>
          </a:bodyPr>
          <a:lstStyle/>
          <a:p>
            <a:r>
              <a:rPr lang="en-US" dirty="0"/>
              <a:t>In 2024, the Internet Society will:</a:t>
            </a:r>
          </a:p>
          <a:p>
            <a:endParaRPr lang="en-US" dirty="0"/>
          </a:p>
          <a:p>
            <a:pPr marL="285750" indent="-285750">
              <a:buFont typeface="Arial" panose="020B0604020202020204" pitchFamily="34" charset="0"/>
              <a:buChar char="•"/>
            </a:pPr>
            <a:r>
              <a:rPr lang="en-US" dirty="0"/>
              <a:t>Advocate to defend the Internet</a:t>
            </a:r>
          </a:p>
          <a:p>
            <a:pPr marL="285750" indent="-285750">
              <a:buFont typeface="Arial" panose="020B0604020202020204" pitchFamily="34" charset="0"/>
              <a:buChar char="•"/>
            </a:pPr>
            <a:r>
              <a:rPr lang="en-US" dirty="0"/>
              <a:t>Build the Internet and improve its resilience </a:t>
            </a:r>
          </a:p>
          <a:p>
            <a:pPr marL="285750" indent="-285750">
              <a:buFont typeface="Arial" panose="020B0604020202020204" pitchFamily="34" charset="0"/>
              <a:buChar char="•"/>
            </a:pPr>
            <a:r>
              <a:rPr lang="en-US" dirty="0">
                <a:cs typeface="Hind Medium"/>
              </a:rPr>
              <a:t>Scale impact through mobilization and capacity building </a:t>
            </a:r>
            <a:endParaRPr lang="en-US" dirty="0"/>
          </a:p>
          <a:p>
            <a:pPr marL="285750" indent="-285750">
              <a:buFont typeface="Arial" panose="020B0604020202020204" pitchFamily="34" charset="0"/>
              <a:buChar char="•"/>
            </a:pPr>
            <a:r>
              <a:rPr lang="en-US" dirty="0"/>
              <a:t>Sustain the health of our organization and programs</a:t>
            </a:r>
          </a:p>
        </p:txBody>
      </p:sp>
      <p:sp>
        <p:nvSpPr>
          <p:cNvPr id="4" name="Slide Number Placeholder 3">
            <a:extLst>
              <a:ext uri="{FF2B5EF4-FFF2-40B4-BE49-F238E27FC236}">
                <a16:creationId xmlns:a16="http://schemas.microsoft.com/office/drawing/2014/main" id="{8CCD4ECF-EF2B-0320-0289-CC6E00BE8096}"/>
              </a:ext>
            </a:extLst>
          </p:cNvPr>
          <p:cNvSpPr>
            <a:spLocks noGrp="1"/>
          </p:cNvSpPr>
          <p:nvPr>
            <p:ph type="sldNum" sz="quarter" idx="15"/>
          </p:nvPr>
        </p:nvSpPr>
        <p:spPr/>
        <p:txBody>
          <a:bodyPr/>
          <a:lstStyle/>
          <a:p>
            <a:fld id="{9EE1D23A-55C4-7542-8A1B-C225D7430AAE}" type="slidenum">
              <a:rPr lang="uk-UA" altLang="en-US" smtClean="0"/>
              <a:pPr/>
              <a:t>4</a:t>
            </a:fld>
            <a:endParaRPr lang="uk-UA" altLang="en-US" dirty="0"/>
          </a:p>
        </p:txBody>
      </p:sp>
    </p:spTree>
    <p:extLst>
      <p:ext uri="{BB962C8B-B14F-4D97-AF65-F5344CB8AC3E}">
        <p14:creationId xmlns:p14="http://schemas.microsoft.com/office/powerpoint/2010/main" val="2720356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D11FB-B80C-E6E2-9F3E-353B0C40A1C6}"/>
              </a:ext>
            </a:extLst>
          </p:cNvPr>
          <p:cNvSpPr>
            <a:spLocks noGrp="1"/>
          </p:cNvSpPr>
          <p:nvPr>
            <p:ph type="ctrTitle"/>
          </p:nvPr>
        </p:nvSpPr>
        <p:spPr/>
        <p:txBody>
          <a:bodyPr/>
          <a:lstStyle/>
          <a:p>
            <a:r>
              <a:rPr lang="en-GB" dirty="0"/>
              <a:t>We Will Advocate to Defend the Internet</a:t>
            </a:r>
            <a:endParaRPr lang="en-US" dirty="0"/>
          </a:p>
        </p:txBody>
      </p:sp>
    </p:spTree>
    <p:extLst>
      <p:ext uri="{BB962C8B-B14F-4D97-AF65-F5344CB8AC3E}">
        <p14:creationId xmlns:p14="http://schemas.microsoft.com/office/powerpoint/2010/main" val="35666037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7C1A-760C-DA17-4421-DC1A7B03F2DF}"/>
              </a:ext>
            </a:extLst>
          </p:cNvPr>
          <p:cNvSpPr>
            <a:spLocks noGrp="1"/>
          </p:cNvSpPr>
          <p:nvPr>
            <p:ph type="title"/>
          </p:nvPr>
        </p:nvSpPr>
        <p:spPr/>
        <p:txBody>
          <a:bodyPr lIns="91440"/>
          <a:lstStyle/>
          <a:p>
            <a:r>
              <a:rPr lang="en-GB" dirty="0"/>
              <a:t>We Will Advocate to Defend the Internet by</a:t>
            </a:r>
            <a:endParaRPr lang="en-US" dirty="0"/>
          </a:p>
        </p:txBody>
      </p:sp>
      <p:sp>
        <p:nvSpPr>
          <p:cNvPr id="3" name="Content Placeholder 2">
            <a:extLst>
              <a:ext uri="{FF2B5EF4-FFF2-40B4-BE49-F238E27FC236}">
                <a16:creationId xmlns:a16="http://schemas.microsoft.com/office/drawing/2014/main" id="{4D7A7B3A-1F1E-8E6B-625A-79FF2ED7629A}"/>
              </a:ext>
            </a:extLst>
          </p:cNvPr>
          <p:cNvSpPr>
            <a:spLocks noGrp="1"/>
          </p:cNvSpPr>
          <p:nvPr>
            <p:ph idx="1"/>
          </p:nvPr>
        </p:nvSpPr>
        <p:spPr>
          <a:xfrm>
            <a:off x="540000" y="1548400"/>
            <a:ext cx="11122272" cy="4332138"/>
          </a:xfrm>
        </p:spPr>
        <p:txBody>
          <a:bodyPr>
            <a:normAutofit/>
          </a:bodyPr>
          <a:lstStyle/>
          <a:p>
            <a:pPr marL="342900" marR="0" indent="-342900">
              <a:spcBef>
                <a:spcPts val="0"/>
              </a:spcBef>
              <a:spcAft>
                <a:spcPts val="0"/>
              </a:spcAft>
              <a:buFont typeface="Arial" panose="020B0604020202020204" pitchFamily="34" charset="0"/>
              <a:buChar char="•"/>
            </a:pPr>
            <a:r>
              <a:rPr lang="en-US" sz="3200" dirty="0"/>
              <a:t>Countering Internet Threats</a:t>
            </a:r>
          </a:p>
          <a:p>
            <a:pPr marL="342900" marR="0" indent="-342900">
              <a:spcBef>
                <a:spcPts val="0"/>
              </a:spcBef>
              <a:spcAft>
                <a:spcPts val="0"/>
              </a:spcAft>
              <a:buFont typeface="Arial" panose="020B0604020202020204" pitchFamily="34" charset="0"/>
              <a:buChar char="•"/>
            </a:pPr>
            <a:r>
              <a:rPr lang="en-US" sz="3200" dirty="0"/>
              <a:t>Defending the Internet in the United Nations</a:t>
            </a:r>
          </a:p>
          <a:p>
            <a:pPr marL="342900" marR="0" indent="-342900">
              <a:spcBef>
                <a:spcPts val="0"/>
              </a:spcBef>
              <a:spcAft>
                <a:spcPts val="0"/>
              </a:spcAft>
              <a:buFont typeface="Arial" panose="020B0604020202020204" pitchFamily="34" charset="0"/>
              <a:buChar char="•"/>
            </a:pPr>
            <a:r>
              <a:rPr lang="en-US" sz="3200" dirty="0"/>
              <a:t>Extending Encryption</a:t>
            </a:r>
          </a:p>
          <a:p>
            <a:pPr marL="342900" marR="0" indent="-342900">
              <a:spcBef>
                <a:spcPts val="0"/>
              </a:spcBef>
              <a:spcAft>
                <a:spcPts val="0"/>
              </a:spcAft>
              <a:buFont typeface="Arial" panose="020B0604020202020204" pitchFamily="34" charset="0"/>
              <a:buChar char="•"/>
            </a:pPr>
            <a:r>
              <a:rPr lang="en-US" sz="3200" dirty="0"/>
              <a:t>Guiding Constructive Internet Policy</a:t>
            </a:r>
          </a:p>
          <a:p>
            <a:pPr marL="342900" marR="0" indent="-342900">
              <a:spcBef>
                <a:spcPts val="0"/>
              </a:spcBef>
              <a:spcAft>
                <a:spcPts val="0"/>
              </a:spcAft>
              <a:buFont typeface="Arial" panose="020B0604020202020204" pitchFamily="34" charset="0"/>
              <a:buChar char="•"/>
            </a:pPr>
            <a:r>
              <a:rPr lang="en-US" sz="3200" dirty="0"/>
              <a:t>Helping Shape Internet Legal Precedent</a:t>
            </a:r>
          </a:p>
          <a:p>
            <a:pPr marL="342900" marR="0" indent="-342900">
              <a:spcBef>
                <a:spcPts val="0"/>
              </a:spcBef>
              <a:spcAft>
                <a:spcPts val="0"/>
              </a:spcAft>
              <a:buFont typeface="Arial" panose="020B0604020202020204" pitchFamily="34" charset="0"/>
              <a:buChar char="•"/>
            </a:pPr>
            <a:r>
              <a:rPr lang="en-US" sz="3200" dirty="0"/>
              <a:t>Sharing Cutting Edge Knowledge</a:t>
            </a:r>
          </a:p>
          <a:p>
            <a:pPr marL="342900" marR="0" indent="-342900">
              <a:spcBef>
                <a:spcPts val="0"/>
              </a:spcBef>
              <a:spcAft>
                <a:spcPts val="0"/>
              </a:spcAft>
              <a:buFont typeface="Arial" panose="020B0604020202020204" pitchFamily="34" charset="0"/>
              <a:buChar char="•"/>
            </a:pPr>
            <a:r>
              <a:rPr lang="en-US" sz="3200" dirty="0"/>
              <a:t>Securing Global Routing</a:t>
            </a:r>
          </a:p>
          <a:p>
            <a:pPr marL="342900" marR="0" indent="-342900">
              <a:spcBef>
                <a:spcPts val="0"/>
              </a:spcBef>
              <a:spcAft>
                <a:spcPts val="0"/>
              </a:spcAft>
              <a:buFont typeface="Arial" panose="020B0604020202020204" pitchFamily="34" charset="0"/>
              <a:buChar char="•"/>
            </a:pPr>
            <a:endParaRPr lang="en-US" sz="2400" dirty="0">
              <a:solidFill>
                <a:srgbClr val="3A82E4"/>
              </a:solidFill>
            </a:endParaRPr>
          </a:p>
          <a:p>
            <a:pPr marL="342900" marR="0" indent="-342900">
              <a:spcBef>
                <a:spcPts val="0"/>
              </a:spcBef>
              <a:spcAft>
                <a:spcPts val="0"/>
              </a:spcAft>
              <a:buFont typeface="Arial" panose="020B0604020202020204" pitchFamily="34" charset="0"/>
              <a:buChar char="•"/>
            </a:pPr>
            <a:endParaRPr lang="en-US" sz="2400" dirty="0">
              <a:solidFill>
                <a:srgbClr val="3A82E4"/>
              </a:solidFill>
            </a:endParaRPr>
          </a:p>
          <a:p>
            <a:pPr marL="0" marR="0">
              <a:spcBef>
                <a:spcPts val="0"/>
              </a:spcBef>
              <a:spcAft>
                <a:spcPts val="0"/>
              </a:spcAft>
            </a:pPr>
            <a:endParaRPr lang="en-US" sz="1800" kern="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20501A58-5B39-BB38-F81D-9DDCDC5B6D5D}"/>
              </a:ext>
            </a:extLst>
          </p:cNvPr>
          <p:cNvSpPr>
            <a:spLocks noGrp="1"/>
          </p:cNvSpPr>
          <p:nvPr>
            <p:ph type="sldNum" sz="quarter" idx="15"/>
          </p:nvPr>
        </p:nvSpPr>
        <p:spPr/>
        <p:txBody>
          <a:bodyPr/>
          <a:lstStyle/>
          <a:p>
            <a:fld id="{9EE1D23A-55C4-7542-8A1B-C225D7430AAE}" type="slidenum">
              <a:rPr lang="uk-UA" altLang="en-US" smtClean="0"/>
              <a:pPr/>
              <a:t>6</a:t>
            </a:fld>
            <a:endParaRPr lang="uk-UA" altLang="en-US" dirty="0"/>
          </a:p>
        </p:txBody>
      </p:sp>
    </p:spTree>
    <p:extLst>
      <p:ext uri="{BB962C8B-B14F-4D97-AF65-F5344CB8AC3E}">
        <p14:creationId xmlns:p14="http://schemas.microsoft.com/office/powerpoint/2010/main" val="33086535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BA719-41F5-67A2-D551-C9D2D0AEFAEA}"/>
              </a:ext>
            </a:extLst>
          </p:cNvPr>
          <p:cNvSpPr>
            <a:spLocks noGrp="1"/>
          </p:cNvSpPr>
          <p:nvPr>
            <p:ph type="ctrTitle"/>
          </p:nvPr>
        </p:nvSpPr>
        <p:spPr/>
        <p:txBody>
          <a:bodyPr/>
          <a:lstStyle/>
          <a:p>
            <a:r>
              <a:rPr lang="en-US" dirty="0">
                <a:solidFill>
                  <a:srgbClr val="FFFFFF"/>
                </a:solidFill>
              </a:rPr>
              <a:t>We Build the Internet and Improve Its Resilience</a:t>
            </a:r>
          </a:p>
        </p:txBody>
      </p:sp>
    </p:spTree>
    <p:extLst>
      <p:ext uri="{BB962C8B-B14F-4D97-AF65-F5344CB8AC3E}">
        <p14:creationId xmlns:p14="http://schemas.microsoft.com/office/powerpoint/2010/main" val="41091429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7C1A-760C-DA17-4421-DC1A7B03F2DF}"/>
              </a:ext>
            </a:extLst>
          </p:cNvPr>
          <p:cNvSpPr>
            <a:spLocks noGrp="1"/>
          </p:cNvSpPr>
          <p:nvPr>
            <p:ph type="title"/>
          </p:nvPr>
        </p:nvSpPr>
        <p:spPr/>
        <p:txBody>
          <a:bodyPr lIns="91440"/>
          <a:lstStyle/>
          <a:p>
            <a:r>
              <a:rPr lang="en-US" dirty="0"/>
              <a:t>We Will Continue to Build the Internet and Improve Its Resilience by</a:t>
            </a:r>
          </a:p>
        </p:txBody>
      </p:sp>
      <p:sp>
        <p:nvSpPr>
          <p:cNvPr id="3" name="Content Placeholder 2">
            <a:extLst>
              <a:ext uri="{FF2B5EF4-FFF2-40B4-BE49-F238E27FC236}">
                <a16:creationId xmlns:a16="http://schemas.microsoft.com/office/drawing/2014/main" id="{4D7A7B3A-1F1E-8E6B-625A-79FF2ED7629A}"/>
              </a:ext>
            </a:extLst>
          </p:cNvPr>
          <p:cNvSpPr>
            <a:spLocks noGrp="1"/>
          </p:cNvSpPr>
          <p:nvPr>
            <p:ph idx="1"/>
          </p:nvPr>
        </p:nvSpPr>
        <p:spPr>
          <a:xfrm>
            <a:off x="540000" y="2207172"/>
            <a:ext cx="11122272" cy="2391400"/>
          </a:xfrm>
        </p:spPr>
        <p:txBody>
          <a:bodyPr>
            <a:normAutofit/>
          </a:bodyPr>
          <a:lstStyle/>
          <a:p>
            <a:pPr marL="571500" indent="-571500">
              <a:lnSpc>
                <a:spcPct val="100000"/>
              </a:lnSpc>
              <a:spcAft>
                <a:spcPts val="0"/>
              </a:spcAft>
              <a:buFont typeface="Arial" panose="020B0604020202020204" pitchFamily="34" charset="0"/>
              <a:buChar char="•"/>
            </a:pPr>
            <a:r>
              <a:rPr lang="en-US" sz="3600" dirty="0"/>
              <a:t>Connecting the Unconnected</a:t>
            </a:r>
          </a:p>
          <a:p>
            <a:pPr marL="571500" indent="-571500">
              <a:lnSpc>
                <a:spcPct val="100000"/>
              </a:lnSpc>
              <a:spcAft>
                <a:spcPts val="0"/>
              </a:spcAft>
              <a:buFont typeface="Arial" panose="020B0604020202020204" pitchFamily="34" charset="0"/>
              <a:buChar char="•"/>
            </a:pPr>
            <a:r>
              <a:rPr lang="en-US" sz="3600" dirty="0"/>
              <a:t>Fostering Sustainable Peering Infrastructure</a:t>
            </a:r>
          </a:p>
          <a:p>
            <a:pPr marL="571500" indent="-571500">
              <a:lnSpc>
                <a:spcPct val="100000"/>
              </a:lnSpc>
              <a:spcAft>
                <a:spcPts val="0"/>
              </a:spcAft>
              <a:buFont typeface="Arial" panose="020B0604020202020204" pitchFamily="34" charset="0"/>
              <a:buChar char="•"/>
            </a:pPr>
            <a:r>
              <a:rPr lang="en-US" sz="3600" dirty="0"/>
              <a:t>Measuring the Internet</a:t>
            </a:r>
            <a:endParaRPr lang="en-US" sz="1800" dirty="0"/>
          </a:p>
          <a:p>
            <a:endParaRPr lang="en-US" dirty="0"/>
          </a:p>
        </p:txBody>
      </p:sp>
      <p:sp>
        <p:nvSpPr>
          <p:cNvPr id="4" name="Slide Number Placeholder 3">
            <a:extLst>
              <a:ext uri="{FF2B5EF4-FFF2-40B4-BE49-F238E27FC236}">
                <a16:creationId xmlns:a16="http://schemas.microsoft.com/office/drawing/2014/main" id="{20501A58-5B39-BB38-F81D-9DDCDC5B6D5D}"/>
              </a:ext>
            </a:extLst>
          </p:cNvPr>
          <p:cNvSpPr>
            <a:spLocks noGrp="1"/>
          </p:cNvSpPr>
          <p:nvPr>
            <p:ph type="sldNum" sz="quarter" idx="15"/>
          </p:nvPr>
        </p:nvSpPr>
        <p:spPr/>
        <p:txBody>
          <a:bodyPr/>
          <a:lstStyle/>
          <a:p>
            <a:fld id="{9EE1D23A-55C4-7542-8A1B-C225D7430AAE}" type="slidenum">
              <a:rPr lang="uk-UA" altLang="en-US" smtClean="0"/>
              <a:pPr/>
              <a:t>8</a:t>
            </a:fld>
            <a:endParaRPr lang="uk-UA" altLang="en-US" dirty="0"/>
          </a:p>
        </p:txBody>
      </p:sp>
    </p:spTree>
    <p:extLst>
      <p:ext uri="{BB962C8B-B14F-4D97-AF65-F5344CB8AC3E}">
        <p14:creationId xmlns:p14="http://schemas.microsoft.com/office/powerpoint/2010/main" val="10452954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CB169-8A17-1FA1-25D7-BEA3C3324B2C}"/>
              </a:ext>
            </a:extLst>
          </p:cNvPr>
          <p:cNvSpPr>
            <a:spLocks noGrp="1"/>
          </p:cNvSpPr>
          <p:nvPr>
            <p:ph type="ctrTitle"/>
          </p:nvPr>
        </p:nvSpPr>
        <p:spPr/>
        <p:txBody>
          <a:bodyPr/>
          <a:lstStyle/>
          <a:p>
            <a:r>
              <a:rPr lang="en-US" dirty="0"/>
              <a:t>We Will Scale Impact through Mobilization and Capacity Building </a:t>
            </a:r>
          </a:p>
        </p:txBody>
      </p:sp>
    </p:spTree>
    <p:extLst>
      <p:ext uri="{BB962C8B-B14F-4D97-AF65-F5344CB8AC3E}">
        <p14:creationId xmlns:p14="http://schemas.microsoft.com/office/powerpoint/2010/main" val="10336828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ISOC">
  <a:themeElements>
    <a:clrScheme name="2023 ISOC">
      <a:dk1>
        <a:srgbClr val="0C1C2C"/>
      </a:dk1>
      <a:lt1>
        <a:srgbClr val="EEF2EC"/>
      </a:lt1>
      <a:dk2>
        <a:srgbClr val="23366E"/>
      </a:dk2>
      <a:lt2>
        <a:srgbClr val="DEDAD0"/>
      </a:lt2>
      <a:accent1>
        <a:srgbClr val="3982E3"/>
      </a:accent1>
      <a:accent2>
        <a:srgbClr val="045856"/>
      </a:accent2>
      <a:accent3>
        <a:srgbClr val="40B2A4"/>
      </a:accent3>
      <a:accent4>
        <a:srgbClr val="7E245C"/>
      </a:accent4>
      <a:accent5>
        <a:srgbClr val="D25238"/>
      </a:accent5>
      <a:accent6>
        <a:srgbClr val="EECA4A"/>
      </a:accent6>
      <a:hlink>
        <a:srgbClr val="0C1C2C"/>
      </a:hlink>
      <a:folHlink>
        <a:srgbClr val="0C1C2C"/>
      </a:folHlink>
    </a:clrScheme>
    <a:fontScheme name="Office 2">
      <a:majorFont>
        <a:latin typeface="Hind Light"/>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ind Light"/>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2023 ISOC PPT.potx" id="{61362CDA-5D81-E146-916A-27DBE4DCDE98}" vid="{D8B29DA8-CCEE-F14B-B144-ECCD7C2491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ISOC</Template>
  <TotalTime>345</TotalTime>
  <Words>1602</Words>
  <Application>Microsoft Office PowerPoint</Application>
  <PresentationFormat>Widescreen</PresentationFormat>
  <Paragraphs>135</Paragraphs>
  <Slides>19</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Calibri</vt:lpstr>
      <vt:lpstr>Hind Light</vt:lpstr>
      <vt:lpstr>Hind Medium</vt:lpstr>
      <vt:lpstr>Hind Regular</vt:lpstr>
      <vt:lpstr>Times New Roman</vt:lpstr>
      <vt:lpstr>ISOC</vt:lpstr>
      <vt:lpstr>One Global Internet, Opportunity for All</vt:lpstr>
      <vt:lpstr>PowerPoint Presentation</vt:lpstr>
      <vt:lpstr>2024 Action Plan</vt:lpstr>
      <vt:lpstr>2024 Overview</vt:lpstr>
      <vt:lpstr>We Will Advocate to Defend the Internet</vt:lpstr>
      <vt:lpstr>We Will Advocate to Defend the Internet by</vt:lpstr>
      <vt:lpstr>We Build the Internet and Improve Its Resilience</vt:lpstr>
      <vt:lpstr>We Will Continue to Build the Internet and Improve Its Resilience by</vt:lpstr>
      <vt:lpstr>We Will Scale Impact through Mobilization and Capacity Building </vt:lpstr>
      <vt:lpstr>We Will Scale Impact through Mobilization and Capacity Building by</vt:lpstr>
      <vt:lpstr>Looking further ahead</vt:lpstr>
      <vt:lpstr>Challenges and Goals</vt:lpstr>
      <vt:lpstr>PowerPoint Presentation</vt:lpstr>
      <vt:lpstr>The Team</vt:lpstr>
      <vt:lpstr>APAC Activities in 2024</vt:lpstr>
      <vt:lpstr>APAC Activities in 2024</vt:lpstr>
      <vt:lpstr>APAC Activities in 2024</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Global Internet, Opportunity for All</dc:title>
  <dc:creator>Dominic Maccini</dc:creator>
  <cp:lastModifiedBy>lalika Tuladhar</cp:lastModifiedBy>
  <cp:revision>220</cp:revision>
  <cp:lastPrinted>2016-06-14T17:50:38Z</cp:lastPrinted>
  <dcterms:created xsi:type="dcterms:W3CDTF">2023-10-26T17:51:08Z</dcterms:created>
  <dcterms:modified xsi:type="dcterms:W3CDTF">2024-02-23T03:19:24Z</dcterms:modified>
</cp:coreProperties>
</file>